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 id="2147483693" r:id="rId3"/>
    <p:sldMasterId id="2147483698" r:id="rId4"/>
    <p:sldMasterId id="2147483703" r:id="rId5"/>
    <p:sldMasterId id="2147483715" r:id="rId6"/>
  </p:sldMasterIdLst>
  <p:notesMasterIdLst>
    <p:notesMasterId r:id="rId12"/>
  </p:notesMasterIdLst>
  <p:sldIdLst>
    <p:sldId id="377" r:id="rId7"/>
    <p:sldId id="331" r:id="rId8"/>
    <p:sldId id="374" r:id="rId9"/>
    <p:sldId id="269" r:id="rId10"/>
    <p:sldId id="38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E5714A-B498-447E-A0AC-7CE4187FA5A5}" v="3" dt="2023-02-16T08:39:4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6" d="100"/>
          <a:sy n="86" d="100"/>
        </p:scale>
        <p:origin x="566"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77F-D6C6-475C-A87D-9ED297C705BE}" type="datetimeFigureOut">
              <a:rPr lang="en-GB" smtClean="0"/>
              <a:t>23/02/2023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45568-CFBD-426F-B089-324CABC2B0ED}" type="slidenum">
              <a:rPr lang="en-GB" smtClean="0"/>
              <a:t>‹#›</a:t>
            </a:fld>
            <a:endParaRPr lang="en-GB"/>
          </a:p>
        </p:txBody>
      </p:sp>
    </p:spTree>
    <p:extLst>
      <p:ext uri="{BB962C8B-B14F-4D97-AF65-F5344CB8AC3E}">
        <p14:creationId xmlns:p14="http://schemas.microsoft.com/office/powerpoint/2010/main" val="27868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17.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22.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23.xml"/><Relationship Id="rId4" Type="http://schemas.openxmlformats.org/officeDocument/2006/relationships/image" Target="../media/image1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17.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43.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17.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6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63.xml"/><Relationship Id="rId4" Type="http://schemas.openxmlformats.org/officeDocument/2006/relationships/image" Target="../media/image17.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64.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65.xml"/><Relationship Id="rId4" Type="http://schemas.openxmlformats.org/officeDocument/2006/relationships/image" Target="../media/image1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9246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16572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31844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6652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Picture Placeholder 15"/>
          <p:cNvSpPr>
            <a:spLocks noGrp="1"/>
          </p:cNvSpPr>
          <p:nvPr>
            <p:ph type="pic" sz="quarter" idx="10" hasCustomPrompt="1"/>
          </p:nvPr>
        </p:nvSpPr>
        <p:spPr>
          <a:xfrm>
            <a:off x="948984" y="1526647"/>
            <a:ext cx="4186909"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22" name="Picture Placeholder 15"/>
          <p:cNvSpPr>
            <a:spLocks noGrp="1"/>
          </p:cNvSpPr>
          <p:nvPr>
            <p:ph type="pic" sz="quarter" idx="11" hasCustomPrompt="1"/>
          </p:nvPr>
        </p:nvSpPr>
        <p:spPr>
          <a:xfrm>
            <a:off x="7056108" y="1526647"/>
            <a:ext cx="4175763"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0AAFB73F-6F54-464A-BD52-927273969518}"/>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2528410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342900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0" y="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p:cNvSpPr/>
          <p:nvPr userDrawn="1"/>
        </p:nvSpPr>
        <p:spPr>
          <a:xfrm>
            <a:off x="7056000" y="766354"/>
            <a:ext cx="5136000" cy="6091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3317669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6" name="Picture Placeholder 2"/>
          <p:cNvSpPr>
            <a:spLocks noGrp="1"/>
          </p:cNvSpPr>
          <p:nvPr>
            <p:ph type="pic" idx="18" hasCustomPrompt="1"/>
          </p:nvPr>
        </p:nvSpPr>
        <p:spPr>
          <a:xfrm>
            <a:off x="3681556" y="4363"/>
            <a:ext cx="350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9" hasCustomPrompt="1"/>
          </p:nvPr>
        </p:nvSpPr>
        <p:spPr>
          <a:xfrm>
            <a:off x="0" y="0"/>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20" hasCustomPrompt="1"/>
          </p:nvPr>
        </p:nvSpPr>
        <p:spPr>
          <a:xfrm>
            <a:off x="0" y="3501008"/>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C5C9FD68-7835-4F80-BE0C-09C5D602A481}"/>
              </a:ext>
            </a:extLst>
          </p:cNvPr>
          <p:cNvGrpSpPr/>
          <p:nvPr userDrawn="1"/>
        </p:nvGrpSpPr>
        <p:grpSpPr>
          <a:xfrm rot="10800000">
            <a:off x="11114869" y="393901"/>
            <a:ext cx="720080" cy="720080"/>
            <a:chOff x="546346" y="5762189"/>
            <a:chExt cx="720080" cy="720080"/>
          </a:xfrm>
          <a:solidFill>
            <a:schemeClr val="accent1"/>
          </a:solidFill>
        </p:grpSpPr>
        <p:sp>
          <p:nvSpPr>
            <p:cNvPr id="10" name="직사각형 9">
              <a:extLst>
                <a:ext uri="{FF2B5EF4-FFF2-40B4-BE49-F238E27FC236}">
                  <a16:creationId xmlns:a16="http://schemas.microsoft.com/office/drawing/2014/main" id="{E16EA3C4-78F0-44A2-B310-C44774DC3C19}"/>
                </a:ext>
              </a:extLst>
            </p:cNvPr>
            <p:cNvSpPr/>
            <p:nvPr/>
          </p:nvSpPr>
          <p:spPr>
            <a:xfrm>
              <a:off x="546346" y="5762189"/>
              <a:ext cx="18000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E6D61C-1E71-469D-A9B7-45E08AADB143}"/>
                </a:ext>
              </a:extLst>
            </p:cNvPr>
            <p:cNvSpPr/>
            <p:nvPr/>
          </p:nvSpPr>
          <p:spPr>
            <a:xfrm rot="5400000">
              <a:off x="906386" y="6122229"/>
              <a:ext cx="180000" cy="5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32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552930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Section Break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4063200" y="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812640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063200" y="4572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4063200" y="2276872"/>
            <a:ext cx="4063200"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038690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19402" y="539930"/>
            <a:ext cx="10728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
        <p:nvSpPr>
          <p:cNvPr id="3" name="Picture Placeholder 2"/>
          <p:cNvSpPr>
            <a:spLocks noGrp="1"/>
          </p:cNvSpPr>
          <p:nvPr>
            <p:ph type="pic" idx="11" hasCustomPrompt="1"/>
          </p:nvPr>
        </p:nvSpPr>
        <p:spPr>
          <a:xfrm>
            <a:off x="8827363"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6189682"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3" hasCustomPrompt="1"/>
          </p:nvPr>
        </p:nvSpPr>
        <p:spPr>
          <a:xfrm>
            <a:off x="912000" y="2683988"/>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4" hasCustomPrompt="1"/>
          </p:nvPr>
        </p:nvSpPr>
        <p:spPr>
          <a:xfrm>
            <a:off x="8827363"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6" hasCustomPrompt="1"/>
          </p:nvPr>
        </p:nvSpPr>
        <p:spPr>
          <a:xfrm>
            <a:off x="3549682" y="686435"/>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5" hasCustomPrompt="1"/>
          </p:nvPr>
        </p:nvSpPr>
        <p:spPr>
          <a:xfrm>
            <a:off x="912000"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pic>
        <p:nvPicPr>
          <p:cNvPr id="15" name="Picture 3">
            <a:extLst>
              <a:ext uri="{FF2B5EF4-FFF2-40B4-BE49-F238E27FC236}">
                <a16:creationId xmlns:a16="http://schemas.microsoft.com/office/drawing/2014/main" id="{D52D9725-5E74-4328-843E-D6EDA8CEA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16" name="Rectangle 8">
            <a:extLst>
              <a:ext uri="{FF2B5EF4-FFF2-40B4-BE49-F238E27FC236}">
                <a16:creationId xmlns:a16="http://schemas.microsoft.com/office/drawing/2014/main" id="{58CC9FFD-2DE0-441F-93AA-99A732D2BFA8}"/>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37314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4" hasCustomPrompt="1"/>
          </p:nvPr>
        </p:nvSpPr>
        <p:spPr>
          <a:xfrm>
            <a:off x="716828" y="3486206"/>
            <a:ext cx="6408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6" hasCustomPrompt="1"/>
          </p:nvPr>
        </p:nvSpPr>
        <p:spPr>
          <a:xfrm>
            <a:off x="9420597" y="3486206"/>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7" hasCustomPrompt="1"/>
          </p:nvPr>
        </p:nvSpPr>
        <p:spPr>
          <a:xfrm>
            <a:off x="9420597"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8" hasCustomPrompt="1"/>
          </p:nvPr>
        </p:nvSpPr>
        <p:spPr>
          <a:xfrm>
            <a:off x="716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2894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20" hasCustomPrompt="1"/>
          </p:nvPr>
        </p:nvSpPr>
        <p:spPr>
          <a:xfrm>
            <a:off x="5072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7244655" y="1"/>
            <a:ext cx="205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238618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1274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8642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IMAGES LAYOUT">
    <p:spTree>
      <p:nvGrpSpPr>
        <p:cNvPr id="1" name=""/>
        <p:cNvGrpSpPr/>
        <p:nvPr/>
      </p:nvGrpSpPr>
      <p:grpSpPr>
        <a:xfrm>
          <a:off x="0" y="0"/>
          <a:ext cx="0" cy="0"/>
          <a:chOff x="0" y="0"/>
          <a:chExt cx="0" cy="0"/>
        </a:xfrm>
      </p:grpSpPr>
      <p:grpSp>
        <p:nvGrpSpPr>
          <p:cNvPr id="6" name="Group 5"/>
          <p:cNvGrpSpPr/>
          <p:nvPr userDrawn="1"/>
        </p:nvGrpSpPr>
        <p:grpSpPr>
          <a:xfrm flipH="1">
            <a:off x="4268277" y="2096236"/>
            <a:ext cx="7923714" cy="3380234"/>
            <a:chOff x="0" y="1992982"/>
            <a:chExt cx="3028115" cy="3380234"/>
          </a:xfrm>
        </p:grpSpPr>
        <p:sp>
          <p:nvSpPr>
            <p:cNvPr id="7" name="Rectangle 6"/>
            <p:cNvSpPr/>
            <p:nvPr/>
          </p:nvSpPr>
          <p:spPr>
            <a:xfrm>
              <a:off x="0" y="1992982"/>
              <a:ext cx="2958637"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p:nvSpPr>
          <p:spPr>
            <a:xfrm>
              <a:off x="2986842" y="1992982"/>
              <a:ext cx="41273"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pic>
        <p:nvPicPr>
          <p:cNvPr id="15" name="그림 4">
            <a:extLst>
              <a:ext uri="{FF2B5EF4-FFF2-40B4-BE49-F238E27FC236}">
                <a16:creationId xmlns:a16="http://schemas.microsoft.com/office/drawing/2014/main" id="{AA6944F3-318D-44F5-B013-016E59DFBF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447" y="1731899"/>
            <a:ext cx="3675829" cy="4665984"/>
          </a:xfrm>
          <a:prstGeom prst="rect">
            <a:avLst/>
          </a:prstGeom>
        </p:spPr>
      </p:pic>
      <p:sp>
        <p:nvSpPr>
          <p:cNvPr id="16" name="그림 개체 틀 2">
            <a:extLst>
              <a:ext uri="{FF2B5EF4-FFF2-40B4-BE49-F238E27FC236}">
                <a16:creationId xmlns:a16="http://schemas.microsoft.com/office/drawing/2014/main" id="{6C9C1DC6-6FC7-4AA7-B952-4EF87CE516AB}"/>
              </a:ext>
            </a:extLst>
          </p:cNvPr>
          <p:cNvSpPr>
            <a:spLocks noGrp="1"/>
          </p:cNvSpPr>
          <p:nvPr>
            <p:ph type="pic" sz="quarter" idx="14" hasCustomPrompt="1"/>
          </p:nvPr>
        </p:nvSpPr>
        <p:spPr>
          <a:xfrm>
            <a:off x="1010193" y="2096236"/>
            <a:ext cx="2743201" cy="338023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3E12B4E4-E123-46BF-8F88-A9A3A930C1C9}"/>
              </a:ext>
            </a:extLst>
          </p:cNvPr>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9" name="Rectangle 8">
            <a:extLst>
              <a:ext uri="{FF2B5EF4-FFF2-40B4-BE49-F238E27FC236}">
                <a16:creationId xmlns:a16="http://schemas.microsoft.com/office/drawing/2014/main" id="{56F21C7B-C9C8-41AA-B248-9ACFA6BDF89B}"/>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8">
            <a:extLst>
              <a:ext uri="{FF2B5EF4-FFF2-40B4-BE49-F238E27FC236}">
                <a16:creationId xmlns:a16="http://schemas.microsoft.com/office/drawing/2014/main" id="{4EE74922-DCFE-4D14-BC2C-3D758C912A1F}"/>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53498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A2A84B4A-CEB2-40FB-A02E-8EB2AF478368}"/>
              </a:ext>
            </a:extLst>
          </p:cNvPr>
          <p:cNvGrpSpPr/>
          <p:nvPr userDrawn="1"/>
        </p:nvGrpSpPr>
        <p:grpSpPr>
          <a:xfrm>
            <a:off x="6473211" y="529630"/>
            <a:ext cx="5760640" cy="2937987"/>
            <a:chOff x="-612576" y="1705002"/>
            <a:chExt cx="5688632" cy="2537858"/>
          </a:xfrm>
        </p:grpSpPr>
        <p:sp>
          <p:nvSpPr>
            <p:cNvPr id="13" name="Oval 5">
              <a:extLst>
                <a:ext uri="{FF2B5EF4-FFF2-40B4-BE49-F238E27FC236}">
                  <a16:creationId xmlns:a16="http://schemas.microsoft.com/office/drawing/2014/main" id="{F8CA4E56-5CF0-4C8C-A69B-FEC333052C4C}"/>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9" name="Picture 2" descr="E:\002-KIMS BUSINESS\000-B-KIMS-소스 분류-2014\00-kims-작업건별-재료모음\002-일러-모니터-모바일-타블렛\laptop-01.png">
              <a:extLst>
                <a:ext uri="{FF2B5EF4-FFF2-40B4-BE49-F238E27FC236}">
                  <a16:creationId xmlns:a16="http://schemas.microsoft.com/office/drawing/2014/main" id="{DBFF776C-2C37-432F-8D95-5002FD9DE6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Picture Placeholder 2">
            <a:extLst>
              <a:ext uri="{FF2B5EF4-FFF2-40B4-BE49-F238E27FC236}">
                <a16:creationId xmlns:a16="http://schemas.microsoft.com/office/drawing/2014/main" id="{07A15BD4-6D7E-4517-BDED-81FD478CEDAB}"/>
              </a:ext>
            </a:extLst>
          </p:cNvPr>
          <p:cNvSpPr>
            <a:spLocks noGrp="1"/>
          </p:cNvSpPr>
          <p:nvPr>
            <p:ph type="pic" idx="1" hasCustomPrompt="1"/>
          </p:nvPr>
        </p:nvSpPr>
        <p:spPr>
          <a:xfrm>
            <a:off x="8035116" y="898584"/>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1" name="Group 14">
            <a:extLst>
              <a:ext uri="{FF2B5EF4-FFF2-40B4-BE49-F238E27FC236}">
                <a16:creationId xmlns:a16="http://schemas.microsoft.com/office/drawing/2014/main" id="{FB0AFAFC-8EB9-4974-915A-249E7E1C57A2}"/>
              </a:ext>
            </a:extLst>
          </p:cNvPr>
          <p:cNvGrpSpPr/>
          <p:nvPr userDrawn="1"/>
        </p:nvGrpSpPr>
        <p:grpSpPr>
          <a:xfrm>
            <a:off x="6473211" y="3363597"/>
            <a:ext cx="5760640" cy="2937987"/>
            <a:chOff x="-612576" y="1705002"/>
            <a:chExt cx="5688632" cy="2537858"/>
          </a:xfrm>
        </p:grpSpPr>
        <p:sp>
          <p:nvSpPr>
            <p:cNvPr id="22" name="Oval 15">
              <a:extLst>
                <a:ext uri="{FF2B5EF4-FFF2-40B4-BE49-F238E27FC236}">
                  <a16:creationId xmlns:a16="http://schemas.microsoft.com/office/drawing/2014/main" id="{59FEB9C5-5FA6-4880-B618-058738C37AD1}"/>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Picture 2" descr="E:\002-KIMS BUSINESS\000-B-KIMS-소스 분류-2014\00-kims-작업건별-재료모음\002-일러-모니터-모바일-타블렛\laptop-01.png">
              <a:extLst>
                <a:ext uri="{FF2B5EF4-FFF2-40B4-BE49-F238E27FC236}">
                  <a16:creationId xmlns:a16="http://schemas.microsoft.com/office/drawing/2014/main" id="{3B06E91A-2C0E-4BB0-889E-F881F2C268A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icture Placeholder 2">
            <a:extLst>
              <a:ext uri="{FF2B5EF4-FFF2-40B4-BE49-F238E27FC236}">
                <a16:creationId xmlns:a16="http://schemas.microsoft.com/office/drawing/2014/main" id="{CDA76C3D-8C5A-4664-AF41-B36993816A44}"/>
              </a:ext>
            </a:extLst>
          </p:cNvPr>
          <p:cNvSpPr>
            <a:spLocks noGrp="1"/>
          </p:cNvSpPr>
          <p:nvPr>
            <p:ph type="pic" idx="10" hasCustomPrompt="1"/>
          </p:nvPr>
        </p:nvSpPr>
        <p:spPr>
          <a:xfrm>
            <a:off x="8035116" y="3732551"/>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ectangle 8">
            <a:extLst>
              <a:ext uri="{FF2B5EF4-FFF2-40B4-BE49-F238E27FC236}">
                <a16:creationId xmlns:a16="http://schemas.microsoft.com/office/drawing/2014/main" id="{EB011BE6-AEC5-4748-9F4F-9C4C17AEF0FA}"/>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8">
            <a:extLst>
              <a:ext uri="{FF2B5EF4-FFF2-40B4-BE49-F238E27FC236}">
                <a16:creationId xmlns:a16="http://schemas.microsoft.com/office/drawing/2014/main" id="{E3FD5E11-19FF-42C9-8A8B-E2092EA988AD}"/>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4868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388606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333871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3" name="Triangle">
            <a:extLst>
              <a:ext uri="{FF2B5EF4-FFF2-40B4-BE49-F238E27FC236}">
                <a16:creationId xmlns:a16="http://schemas.microsoft.com/office/drawing/2014/main" id="{FEE8F2CD-ED4F-FB47-BDA5-BE328CAB08A1}"/>
              </a:ext>
            </a:extLst>
          </p:cNvPr>
          <p:cNvSpPr/>
          <p:nvPr/>
        </p:nvSpPr>
        <p:spPr>
          <a:xfrm>
            <a:off x="0" y="0"/>
            <a:ext cx="1739902" cy="3002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chemeClr val="bg2"/>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2518F8BD-E004-B640-88B3-35F5DE8EE609}"/>
              </a:ext>
            </a:extLst>
          </p:cNvPr>
          <p:cNvSpPr/>
          <p:nvPr/>
        </p:nvSpPr>
        <p:spPr>
          <a:xfrm>
            <a:off x="520701" y="292100"/>
            <a:ext cx="10269222" cy="1149350"/>
          </a:xfrm>
          <a:custGeom>
            <a:avLst/>
            <a:gdLst/>
            <a:ahLst/>
            <a:cxnLst>
              <a:cxn ang="0">
                <a:pos x="wd2" y="hd2"/>
              </a:cxn>
              <a:cxn ang="5400000">
                <a:pos x="wd2" y="hd2"/>
              </a:cxn>
              <a:cxn ang="10800000">
                <a:pos x="wd2" y="hd2"/>
              </a:cxn>
              <a:cxn ang="16200000">
                <a:pos x="wd2" y="hd2"/>
              </a:cxn>
            </a:cxnLst>
            <a:rect l="0" t="0" r="r" b="b"/>
            <a:pathLst>
              <a:path w="21600" h="21600" extrusionOk="0">
                <a:moveTo>
                  <a:pt x="20184" y="21600"/>
                </a:moveTo>
                <a:lnTo>
                  <a:pt x="0" y="21600"/>
                </a:lnTo>
                <a:lnTo>
                  <a:pt x="1413"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1240220" y="365126"/>
            <a:ext cx="8693723" cy="100122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864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 y="1621"/>
                        <a:ext cx="215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id="{05080FD5-E825-4102-A276-9AC57C035C95}"/>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1800" b="1"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a:xfrm>
            <a:off x="233259" y="234863"/>
            <a:ext cx="10711261" cy="255331"/>
          </a:xfrm>
        </p:spPr>
        <p:txBody>
          <a:bodyPr/>
          <a:lstStyle>
            <a:lvl1pPr>
              <a:defRPr sz="1800"/>
            </a:lvl1pPr>
          </a:lstStyle>
          <a:p>
            <a:r>
              <a:rPr lang="en-US"/>
              <a:t>Click to edit Master title style</a:t>
            </a:r>
          </a:p>
        </p:txBody>
      </p:sp>
      <p:pic>
        <p:nvPicPr>
          <p:cNvPr id="5" name="Picture 50" descr="http://digitaleyeuae.com/images/clients/events_photographers_dubai_4.gif">
            <a:extLst>
              <a:ext uri="{FF2B5EF4-FFF2-40B4-BE49-F238E27FC236}">
                <a16:creationId xmlns:a16="http://schemas.microsoft.com/office/drawing/2014/main" id="{C28E4AB2-3AC7-48C9-A511-5BE7345450E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486428" y="6411027"/>
            <a:ext cx="1101467" cy="24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527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603841991"/>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653249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35873838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217781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66557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3052496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spTree>
    <p:extLst>
      <p:ext uri="{BB962C8B-B14F-4D97-AF65-F5344CB8AC3E}">
        <p14:creationId xmlns:p14="http://schemas.microsoft.com/office/powerpoint/2010/main" val="1491466126"/>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191532758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14157840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288933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12/08/2020 04:05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25/07/2020 16:01 Arabian Standard Time</a:t>
            </a:r>
            <a:endParaRPr lang="x-none" sz="816" baseline="0" dirty="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dirty="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dirty="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pic>
        <p:nvPicPr>
          <p:cNvPr id="113240" name="Picture 600" descr="C:\Users\MYTHIL~1\AppData\Local\Temp\notes1FCF23\~b522205.TMP"/>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ltGray">
          <a:xfrm>
            <a:off x="8966559" y="6007013"/>
            <a:ext cx="3028144" cy="641999"/>
          </a:xfrm>
          <a:prstGeom prst="rect">
            <a:avLst/>
          </a:prstGeom>
          <a:noFill/>
          <a:extLst>
            <a:ext uri="{909E8E84-426E-40DD-AFC4-6F175D3DCCD1}">
              <a14:hiddenFill xmlns:a14="http://schemas.microsoft.com/office/drawing/2010/main">
                <a:solidFill>
                  <a:srgbClr val="FFFFFF"/>
                </a:solidFill>
              </a14:hiddenFill>
            </a:ext>
          </a:extLst>
        </p:spPr>
      </p:pic>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pic>
        <p:nvPicPr>
          <p:cNvPr id="9" name="Picture 8">
            <a:extLst>
              <a:ext uri="{FF2B5EF4-FFF2-40B4-BE49-F238E27FC236}">
                <a16:creationId xmlns:a16="http://schemas.microsoft.com/office/drawing/2014/main" id="{8619EF3A-3418-4F52-82F5-DEB9FFB4CD86}"/>
              </a:ext>
            </a:extLst>
          </p:cNvPr>
          <p:cNvPicPr>
            <a:picLocks noChangeAspect="1"/>
          </p:cNvPicPr>
          <p:nvPr userDrawn="1"/>
        </p:nvPicPr>
        <p:blipFill>
          <a:blip r:embed="rId6"/>
          <a:stretch>
            <a:fillRect/>
          </a:stretch>
        </p:blipFill>
        <p:spPr>
          <a:xfrm>
            <a:off x="1" y="0"/>
            <a:ext cx="12192000" cy="5011153"/>
          </a:xfrm>
          <a:prstGeom prst="rect">
            <a:avLst/>
          </a:prstGeom>
        </p:spPr>
      </p:pic>
    </p:spTree>
    <p:extLst>
      <p:ext uri="{BB962C8B-B14F-4D97-AF65-F5344CB8AC3E}">
        <p14:creationId xmlns:p14="http://schemas.microsoft.com/office/powerpoint/2010/main" val="2757842107"/>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28365072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42000555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4861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1452546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1068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2159561" cy="68580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Title 1"/>
          <p:cNvSpPr>
            <a:spLocks noGrp="1"/>
          </p:cNvSpPr>
          <p:nvPr>
            <p:ph type="title" hasCustomPrompt="1"/>
          </p:nvPr>
        </p:nvSpPr>
        <p:spPr>
          <a:xfrm>
            <a:off x="2112000" y="34314"/>
            <a:ext cx="10080000" cy="1035373"/>
          </a:xfrm>
          <a:prstGeom prst="rect">
            <a:avLst/>
          </a:prstGeom>
        </p:spPr>
        <p:txBody>
          <a:bodyPr anchor="ctr"/>
          <a:lstStyle>
            <a:lvl1pPr algn="l">
              <a:defRPr sz="48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4027" y="4442899"/>
            <a:ext cx="1449935" cy="216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948995" y="6602899"/>
            <a:ext cx="1124300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26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035101" y="1682824"/>
            <a:ext cx="2112235" cy="2640000"/>
          </a:xfrm>
          <a:prstGeom prst="rect">
            <a:avLst/>
          </a:prstGeom>
          <a:solidFill>
            <a:schemeClr val="bg1">
              <a:lumMod val="95000"/>
            </a:schemeClr>
          </a:solidFill>
          <a:ln w="50800">
            <a:solidFill>
              <a:schemeClr val="accent1"/>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Rectangle 5"/>
          <p:cNvSpPr/>
          <p:nvPr userDrawn="1"/>
        </p:nvSpPr>
        <p:spPr>
          <a:xfrm>
            <a:off x="1" y="0"/>
            <a:ext cx="12144672" cy="110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906512" y="1802824"/>
            <a:ext cx="1920213" cy="2400000"/>
          </a:xfrm>
          <a:prstGeom prst="rect">
            <a:avLst/>
          </a:prstGeom>
          <a:solidFill>
            <a:schemeClr val="bg1">
              <a:lumMod val="95000"/>
            </a:schemeClr>
          </a:solidFill>
          <a:ln w="508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964577" y="1916954"/>
            <a:ext cx="1728192" cy="2159999"/>
          </a:xfrm>
          <a:prstGeom prst="rect">
            <a:avLst/>
          </a:prstGeom>
          <a:solidFill>
            <a:schemeClr val="bg1">
              <a:lumMod val="95000"/>
            </a:schemeClr>
          </a:solidFill>
          <a:ln w="50800">
            <a:solidFill>
              <a:schemeClr val="accent3"/>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7355712" y="1802824"/>
            <a:ext cx="1920213" cy="2400000"/>
          </a:xfrm>
          <a:prstGeom prst="rect">
            <a:avLst/>
          </a:prstGeom>
          <a:solidFill>
            <a:schemeClr val="bg1">
              <a:lumMod val="95000"/>
            </a:schemeClr>
          </a:solidFill>
          <a:ln w="508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9484301" y="1922826"/>
            <a:ext cx="1728192" cy="2159999"/>
          </a:xfrm>
          <a:prstGeom prst="rect">
            <a:avLst/>
          </a:prstGeom>
          <a:solidFill>
            <a:schemeClr val="bg1">
              <a:lumMod val="95000"/>
            </a:schemeClr>
          </a:solidFill>
          <a:ln w="50800">
            <a:solidFill>
              <a:schemeClr val="accent3"/>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93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40000" y="239400"/>
            <a:ext cx="11712000" cy="6379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133126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960000" y="590007"/>
            <a:ext cx="10272000" cy="57084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Picture Placeholder 2"/>
          <p:cNvSpPr>
            <a:spLocks noGrp="1"/>
          </p:cNvSpPr>
          <p:nvPr>
            <p:ph type="pic" idx="1" hasCustomPrompt="1"/>
          </p:nvPr>
        </p:nvSpPr>
        <p:spPr>
          <a:xfrm>
            <a:off x="4367808" y="0"/>
            <a:ext cx="3456384"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170581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107" y="2180862"/>
            <a:ext cx="5622861" cy="3080977"/>
          </a:xfrm>
          <a:prstGeom prst="rect">
            <a:avLst/>
          </a:prstGeom>
        </p:spPr>
      </p:pic>
      <p:sp>
        <p:nvSpPr>
          <p:cNvPr id="9" name="Picture Placeholder 2"/>
          <p:cNvSpPr>
            <a:spLocks noGrp="1"/>
          </p:cNvSpPr>
          <p:nvPr>
            <p:ph type="pic" idx="1" hasCustomPrompt="1"/>
          </p:nvPr>
        </p:nvSpPr>
        <p:spPr>
          <a:xfrm>
            <a:off x="1810352" y="2308196"/>
            <a:ext cx="3936437" cy="25409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0" name="Rectangle 9"/>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1"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686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3407701" y="1685331"/>
            <a:ext cx="3696000" cy="460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Rectangle 6"/>
          <p:cNvSpPr/>
          <p:nvPr userDrawn="1"/>
        </p:nvSpPr>
        <p:spPr>
          <a:xfrm>
            <a:off x="978336" y="1685331"/>
            <a:ext cx="2447701"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978336" y="3989075"/>
            <a:ext cx="2447701" cy="23042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4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3215680" y="5253203"/>
            <a:ext cx="2880320" cy="16047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6096000" y="0"/>
            <a:ext cx="2880320" cy="160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Picture Placeholder 2"/>
          <p:cNvSpPr>
            <a:spLocks noGrp="1"/>
          </p:cNvSpPr>
          <p:nvPr>
            <p:ph type="pic" idx="1" hasCustomPrompt="1"/>
          </p:nvPr>
        </p:nvSpPr>
        <p:spPr>
          <a:xfrm>
            <a:off x="3215680" y="0"/>
            <a:ext cx="2880000" cy="52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6096320" y="1578000"/>
            <a:ext cx="2880000" cy="52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7418076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2"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403" y="1748645"/>
            <a:ext cx="4525744" cy="4512501"/>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900822" y="1925232"/>
            <a:ext cx="4139060" cy="2847917"/>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54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3853912"/>
            <a:ext cx="12192000" cy="300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5" name="Group 14"/>
          <p:cNvGrpSpPr/>
          <p:nvPr userDrawn="1"/>
        </p:nvGrpSpPr>
        <p:grpSpPr>
          <a:xfrm>
            <a:off x="1227596" y="2070578"/>
            <a:ext cx="1731401" cy="2990604"/>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7" name="Picture Placeholder 2"/>
          <p:cNvSpPr>
            <a:spLocks noGrp="1"/>
          </p:cNvSpPr>
          <p:nvPr userDrawn="1">
            <p:ph type="pic" idx="1" hasCustomPrompt="1"/>
          </p:nvPr>
        </p:nvSpPr>
        <p:spPr>
          <a:xfrm>
            <a:off x="1326117" y="2323779"/>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16" name="Group 15"/>
          <p:cNvGrpSpPr/>
          <p:nvPr userDrawn="1"/>
        </p:nvGrpSpPr>
        <p:grpSpPr>
          <a:xfrm>
            <a:off x="3880704" y="2784806"/>
            <a:ext cx="1731401" cy="2990604"/>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22" name="Picture Placeholder 2"/>
          <p:cNvSpPr>
            <a:spLocks noGrp="1"/>
          </p:cNvSpPr>
          <p:nvPr>
            <p:ph type="pic" idx="10" hasCustomPrompt="1"/>
          </p:nvPr>
        </p:nvSpPr>
        <p:spPr>
          <a:xfrm>
            <a:off x="3979225" y="3055712"/>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23" name="Group 22"/>
          <p:cNvGrpSpPr/>
          <p:nvPr userDrawn="1"/>
        </p:nvGrpSpPr>
        <p:grpSpPr>
          <a:xfrm>
            <a:off x="6533812" y="1844491"/>
            <a:ext cx="1731401" cy="2990604"/>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29" name="Picture Placeholder 2"/>
          <p:cNvSpPr>
            <a:spLocks noGrp="1"/>
          </p:cNvSpPr>
          <p:nvPr>
            <p:ph type="pic" idx="11" hasCustomPrompt="1"/>
          </p:nvPr>
        </p:nvSpPr>
        <p:spPr>
          <a:xfrm>
            <a:off x="6632333" y="2115398"/>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30" name="Group 29"/>
          <p:cNvGrpSpPr/>
          <p:nvPr userDrawn="1"/>
        </p:nvGrpSpPr>
        <p:grpSpPr>
          <a:xfrm>
            <a:off x="9186918" y="3126695"/>
            <a:ext cx="1731401" cy="2990604"/>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36" name="Picture Placeholder 2"/>
          <p:cNvSpPr>
            <a:spLocks noGrp="1"/>
          </p:cNvSpPr>
          <p:nvPr>
            <p:ph type="pic" idx="12" hasCustomPrompt="1"/>
          </p:nvPr>
        </p:nvSpPr>
        <p:spPr>
          <a:xfrm>
            <a:off x="9285440" y="3397602"/>
            <a:ext cx="1524232" cy="240339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7" name="Rectangle 36"/>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38"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18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3082888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5333"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472011" y="1508786"/>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sp>
        <p:nvSpPr>
          <p:cNvPr id="15" name="Rounded Rectangle 14"/>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latin typeface="+mn-lt"/>
            </a:endParaRPr>
          </a:p>
        </p:txBody>
      </p:sp>
      <p:sp>
        <p:nvSpPr>
          <p:cNvPr id="16" name="Half Frame 15"/>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mn-lt"/>
            </a:endParaRPr>
          </a:p>
        </p:txBody>
      </p:sp>
    </p:spTree>
    <p:extLst>
      <p:ext uri="{BB962C8B-B14F-4D97-AF65-F5344CB8AC3E}">
        <p14:creationId xmlns:p14="http://schemas.microsoft.com/office/powerpoint/2010/main" val="213158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376464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98195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991974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30933635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118848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0672287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152109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49839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IMAGE AND CONTENTS LAYOUT_22">
    <p:spTree>
      <p:nvGrpSpPr>
        <p:cNvPr id="1" name=""/>
        <p:cNvGrpSpPr/>
        <p:nvPr/>
      </p:nvGrpSpPr>
      <p:grpSpPr>
        <a:xfrm>
          <a:off x="0" y="0"/>
          <a:ext cx="0" cy="0"/>
          <a:chOff x="0" y="0"/>
          <a:chExt cx="0" cy="0"/>
        </a:xfrm>
      </p:grpSpPr>
      <p:sp>
        <p:nvSpPr>
          <p:cNvPr id="10" name="Rectangle 9"/>
          <p:cNvSpPr/>
          <p:nvPr userDrawn="1"/>
        </p:nvSpPr>
        <p:spPr>
          <a:xfrm>
            <a:off x="-1" y="-1"/>
            <a:ext cx="577378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그림 개체 틀 2"/>
          <p:cNvSpPr>
            <a:spLocks noGrp="1"/>
          </p:cNvSpPr>
          <p:nvPr>
            <p:ph type="pic" sz="quarter" idx="46" hasCustomPrompt="1"/>
          </p:nvPr>
        </p:nvSpPr>
        <p:spPr>
          <a:xfrm>
            <a:off x="5773782" y="0"/>
            <a:ext cx="6418217"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4" name="그룹 3">
            <a:extLst>
              <a:ext uri="{FF2B5EF4-FFF2-40B4-BE49-F238E27FC236}">
                <a16:creationId xmlns:a16="http://schemas.microsoft.com/office/drawing/2014/main" id="{DDCCFA14-78AF-484A-B03D-5DB9A526DD68}"/>
              </a:ext>
            </a:extLst>
          </p:cNvPr>
          <p:cNvGrpSpPr/>
          <p:nvPr userDrawn="1"/>
        </p:nvGrpSpPr>
        <p:grpSpPr>
          <a:xfrm rot="10800000">
            <a:off x="4421055" y="393901"/>
            <a:ext cx="720080" cy="720080"/>
            <a:chOff x="546346" y="5762189"/>
            <a:chExt cx="720080" cy="720080"/>
          </a:xfrm>
        </p:grpSpPr>
        <p:sp>
          <p:nvSpPr>
            <p:cNvPr id="5" name="직사각형 4">
              <a:extLst>
                <a:ext uri="{FF2B5EF4-FFF2-40B4-BE49-F238E27FC236}">
                  <a16:creationId xmlns:a16="http://schemas.microsoft.com/office/drawing/2014/main" id="{B76B0EC3-E080-4BA9-82DD-875CE375664B}"/>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BE3A08B-D0A8-4636-B024-860C87DFA350}"/>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a:extLst>
              <a:ext uri="{FF2B5EF4-FFF2-40B4-BE49-F238E27FC236}">
                <a16:creationId xmlns:a16="http://schemas.microsoft.com/office/drawing/2014/main" id="{F53B918C-F2E3-458F-9073-6D6E6D7F58A6}"/>
              </a:ext>
            </a:extLst>
          </p:cNvPr>
          <p:cNvGrpSpPr/>
          <p:nvPr userDrawn="1"/>
        </p:nvGrpSpPr>
        <p:grpSpPr>
          <a:xfrm>
            <a:off x="546346" y="5762189"/>
            <a:ext cx="720080" cy="720080"/>
            <a:chOff x="546346" y="5762189"/>
            <a:chExt cx="720080" cy="720080"/>
          </a:xfrm>
        </p:grpSpPr>
        <p:sp>
          <p:nvSpPr>
            <p:cNvPr id="8" name="직사각형 7">
              <a:extLst>
                <a:ext uri="{FF2B5EF4-FFF2-40B4-BE49-F238E27FC236}">
                  <a16:creationId xmlns:a16="http://schemas.microsoft.com/office/drawing/2014/main" id="{AABB30E9-0DAA-4772-8CC5-A6FEC253E5AF}"/>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1DDE2A-7C54-4715-8C70-DAACF06648DA}"/>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3023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939208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8404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0095588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10628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Picture Placeholder 15"/>
          <p:cNvSpPr>
            <a:spLocks noGrp="1"/>
          </p:cNvSpPr>
          <p:nvPr>
            <p:ph type="pic" sz="quarter" idx="10" hasCustomPrompt="1"/>
          </p:nvPr>
        </p:nvSpPr>
        <p:spPr>
          <a:xfrm>
            <a:off x="948984" y="1526647"/>
            <a:ext cx="4186909"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22" name="Picture Placeholder 15"/>
          <p:cNvSpPr>
            <a:spLocks noGrp="1"/>
          </p:cNvSpPr>
          <p:nvPr>
            <p:ph type="pic" sz="quarter" idx="11" hasCustomPrompt="1"/>
          </p:nvPr>
        </p:nvSpPr>
        <p:spPr>
          <a:xfrm>
            <a:off x="7056108" y="1526647"/>
            <a:ext cx="4175763"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0AAFB73F-6F54-464A-BD52-927273969518}"/>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368880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342900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0" y="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p:cNvSpPr/>
          <p:nvPr userDrawn="1"/>
        </p:nvSpPr>
        <p:spPr>
          <a:xfrm>
            <a:off x="7056000" y="766354"/>
            <a:ext cx="5136000" cy="6091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1260680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6" name="Picture Placeholder 2"/>
          <p:cNvSpPr>
            <a:spLocks noGrp="1"/>
          </p:cNvSpPr>
          <p:nvPr>
            <p:ph type="pic" idx="18" hasCustomPrompt="1"/>
          </p:nvPr>
        </p:nvSpPr>
        <p:spPr>
          <a:xfrm>
            <a:off x="3681556" y="4363"/>
            <a:ext cx="350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9" hasCustomPrompt="1"/>
          </p:nvPr>
        </p:nvSpPr>
        <p:spPr>
          <a:xfrm>
            <a:off x="0" y="0"/>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20" hasCustomPrompt="1"/>
          </p:nvPr>
        </p:nvSpPr>
        <p:spPr>
          <a:xfrm>
            <a:off x="0" y="3501008"/>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C5C9FD68-7835-4F80-BE0C-09C5D602A481}"/>
              </a:ext>
            </a:extLst>
          </p:cNvPr>
          <p:cNvGrpSpPr/>
          <p:nvPr userDrawn="1"/>
        </p:nvGrpSpPr>
        <p:grpSpPr>
          <a:xfrm rot="10800000">
            <a:off x="11114869" y="393901"/>
            <a:ext cx="720080" cy="720080"/>
            <a:chOff x="546346" y="5762189"/>
            <a:chExt cx="720080" cy="720080"/>
          </a:xfrm>
          <a:solidFill>
            <a:schemeClr val="accent1"/>
          </a:solidFill>
        </p:grpSpPr>
        <p:sp>
          <p:nvSpPr>
            <p:cNvPr id="10" name="직사각형 9">
              <a:extLst>
                <a:ext uri="{FF2B5EF4-FFF2-40B4-BE49-F238E27FC236}">
                  <a16:creationId xmlns:a16="http://schemas.microsoft.com/office/drawing/2014/main" id="{E16EA3C4-78F0-44A2-B310-C44774DC3C19}"/>
                </a:ext>
              </a:extLst>
            </p:cNvPr>
            <p:cNvSpPr/>
            <p:nvPr/>
          </p:nvSpPr>
          <p:spPr>
            <a:xfrm>
              <a:off x="546346" y="5762189"/>
              <a:ext cx="18000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E6D61C-1E71-469D-A9B7-45E08AADB143}"/>
                </a:ext>
              </a:extLst>
            </p:cNvPr>
            <p:cNvSpPr/>
            <p:nvPr/>
          </p:nvSpPr>
          <p:spPr>
            <a:xfrm rot="5400000">
              <a:off x="906386" y="6122229"/>
              <a:ext cx="180000" cy="5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41515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4420903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_Section Break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4063200" y="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812640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063200" y="4572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4063200" y="2276872"/>
            <a:ext cx="4063200"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9996878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19402" y="539930"/>
            <a:ext cx="10728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
        <p:nvSpPr>
          <p:cNvPr id="3" name="Picture Placeholder 2"/>
          <p:cNvSpPr>
            <a:spLocks noGrp="1"/>
          </p:cNvSpPr>
          <p:nvPr>
            <p:ph type="pic" idx="11" hasCustomPrompt="1"/>
          </p:nvPr>
        </p:nvSpPr>
        <p:spPr>
          <a:xfrm>
            <a:off x="8827363"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6189682"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3" hasCustomPrompt="1"/>
          </p:nvPr>
        </p:nvSpPr>
        <p:spPr>
          <a:xfrm>
            <a:off x="912000" y="2683988"/>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4" hasCustomPrompt="1"/>
          </p:nvPr>
        </p:nvSpPr>
        <p:spPr>
          <a:xfrm>
            <a:off x="8827363"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6" hasCustomPrompt="1"/>
          </p:nvPr>
        </p:nvSpPr>
        <p:spPr>
          <a:xfrm>
            <a:off x="3549682" y="686435"/>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5" hasCustomPrompt="1"/>
          </p:nvPr>
        </p:nvSpPr>
        <p:spPr>
          <a:xfrm>
            <a:off x="912000"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pic>
        <p:nvPicPr>
          <p:cNvPr id="15" name="Picture 3">
            <a:extLst>
              <a:ext uri="{FF2B5EF4-FFF2-40B4-BE49-F238E27FC236}">
                <a16:creationId xmlns:a16="http://schemas.microsoft.com/office/drawing/2014/main" id="{D52D9725-5E74-4328-843E-D6EDA8CEA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16" name="Rectangle 8">
            <a:extLst>
              <a:ext uri="{FF2B5EF4-FFF2-40B4-BE49-F238E27FC236}">
                <a16:creationId xmlns:a16="http://schemas.microsoft.com/office/drawing/2014/main" id="{58CC9FFD-2DE0-441F-93AA-99A732D2BFA8}"/>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725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4" hasCustomPrompt="1"/>
          </p:nvPr>
        </p:nvSpPr>
        <p:spPr>
          <a:xfrm>
            <a:off x="716828" y="3486206"/>
            <a:ext cx="6408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6" hasCustomPrompt="1"/>
          </p:nvPr>
        </p:nvSpPr>
        <p:spPr>
          <a:xfrm>
            <a:off x="9420597" y="3486206"/>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7" hasCustomPrompt="1"/>
          </p:nvPr>
        </p:nvSpPr>
        <p:spPr>
          <a:xfrm>
            <a:off x="9420597"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8" hasCustomPrompt="1"/>
          </p:nvPr>
        </p:nvSpPr>
        <p:spPr>
          <a:xfrm>
            <a:off x="716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2894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20" hasCustomPrompt="1"/>
          </p:nvPr>
        </p:nvSpPr>
        <p:spPr>
          <a:xfrm>
            <a:off x="5072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7244655" y="1"/>
            <a:ext cx="205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1768812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193573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90234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A2A84B4A-CEB2-40FB-A02E-8EB2AF478368}"/>
              </a:ext>
            </a:extLst>
          </p:cNvPr>
          <p:cNvGrpSpPr/>
          <p:nvPr userDrawn="1"/>
        </p:nvGrpSpPr>
        <p:grpSpPr>
          <a:xfrm>
            <a:off x="6473211" y="529630"/>
            <a:ext cx="5760640" cy="2937987"/>
            <a:chOff x="-612576" y="1705002"/>
            <a:chExt cx="5688632" cy="2537858"/>
          </a:xfrm>
        </p:grpSpPr>
        <p:sp>
          <p:nvSpPr>
            <p:cNvPr id="13" name="Oval 5">
              <a:extLst>
                <a:ext uri="{FF2B5EF4-FFF2-40B4-BE49-F238E27FC236}">
                  <a16:creationId xmlns:a16="http://schemas.microsoft.com/office/drawing/2014/main" id="{F8CA4E56-5CF0-4C8C-A69B-FEC333052C4C}"/>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9" name="Picture 2" descr="E:\002-KIMS BUSINESS\000-B-KIMS-소스 분류-2014\00-kims-작업건별-재료모음\002-일러-모니터-모바일-타블렛\laptop-01.png">
              <a:extLst>
                <a:ext uri="{FF2B5EF4-FFF2-40B4-BE49-F238E27FC236}">
                  <a16:creationId xmlns:a16="http://schemas.microsoft.com/office/drawing/2014/main" id="{DBFF776C-2C37-432F-8D95-5002FD9DE6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Picture Placeholder 2">
            <a:extLst>
              <a:ext uri="{FF2B5EF4-FFF2-40B4-BE49-F238E27FC236}">
                <a16:creationId xmlns:a16="http://schemas.microsoft.com/office/drawing/2014/main" id="{07A15BD4-6D7E-4517-BDED-81FD478CEDAB}"/>
              </a:ext>
            </a:extLst>
          </p:cNvPr>
          <p:cNvSpPr>
            <a:spLocks noGrp="1"/>
          </p:cNvSpPr>
          <p:nvPr>
            <p:ph type="pic" idx="1" hasCustomPrompt="1"/>
          </p:nvPr>
        </p:nvSpPr>
        <p:spPr>
          <a:xfrm>
            <a:off x="8035116" y="898584"/>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1" name="Group 14">
            <a:extLst>
              <a:ext uri="{FF2B5EF4-FFF2-40B4-BE49-F238E27FC236}">
                <a16:creationId xmlns:a16="http://schemas.microsoft.com/office/drawing/2014/main" id="{FB0AFAFC-8EB9-4974-915A-249E7E1C57A2}"/>
              </a:ext>
            </a:extLst>
          </p:cNvPr>
          <p:cNvGrpSpPr/>
          <p:nvPr userDrawn="1"/>
        </p:nvGrpSpPr>
        <p:grpSpPr>
          <a:xfrm>
            <a:off x="6473211" y="3363597"/>
            <a:ext cx="5760640" cy="2937987"/>
            <a:chOff x="-612576" y="1705002"/>
            <a:chExt cx="5688632" cy="2537858"/>
          </a:xfrm>
        </p:grpSpPr>
        <p:sp>
          <p:nvSpPr>
            <p:cNvPr id="22" name="Oval 15">
              <a:extLst>
                <a:ext uri="{FF2B5EF4-FFF2-40B4-BE49-F238E27FC236}">
                  <a16:creationId xmlns:a16="http://schemas.microsoft.com/office/drawing/2014/main" id="{59FEB9C5-5FA6-4880-B618-058738C37AD1}"/>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Picture 2" descr="E:\002-KIMS BUSINESS\000-B-KIMS-소스 분류-2014\00-kims-작업건별-재료모음\002-일러-모니터-모바일-타블렛\laptop-01.png">
              <a:extLst>
                <a:ext uri="{FF2B5EF4-FFF2-40B4-BE49-F238E27FC236}">
                  <a16:creationId xmlns:a16="http://schemas.microsoft.com/office/drawing/2014/main" id="{3B06E91A-2C0E-4BB0-889E-F881F2C268A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icture Placeholder 2">
            <a:extLst>
              <a:ext uri="{FF2B5EF4-FFF2-40B4-BE49-F238E27FC236}">
                <a16:creationId xmlns:a16="http://schemas.microsoft.com/office/drawing/2014/main" id="{CDA76C3D-8C5A-4664-AF41-B36993816A44}"/>
              </a:ext>
            </a:extLst>
          </p:cNvPr>
          <p:cNvSpPr>
            <a:spLocks noGrp="1"/>
          </p:cNvSpPr>
          <p:nvPr>
            <p:ph type="pic" idx="10" hasCustomPrompt="1"/>
          </p:nvPr>
        </p:nvSpPr>
        <p:spPr>
          <a:xfrm>
            <a:off x="8035116" y="3732551"/>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ectangle 8">
            <a:extLst>
              <a:ext uri="{FF2B5EF4-FFF2-40B4-BE49-F238E27FC236}">
                <a16:creationId xmlns:a16="http://schemas.microsoft.com/office/drawing/2014/main" id="{EB011BE6-AEC5-4748-9F4F-9C4C17AEF0FA}"/>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8">
            <a:extLst>
              <a:ext uri="{FF2B5EF4-FFF2-40B4-BE49-F238E27FC236}">
                <a16:creationId xmlns:a16="http://schemas.microsoft.com/office/drawing/2014/main" id="{E3FD5E11-19FF-42C9-8A8B-E2092EA988AD}"/>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812911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0604074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65575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12144672" cy="1152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b="1" dirty="0">
              <a:latin typeface="Arial" pitchFamily="34" charset="0"/>
              <a:cs typeface="Arial" pitchFamily="34" charset="0"/>
            </a:endParaRPr>
          </a:p>
        </p:txBody>
      </p:sp>
      <p:sp>
        <p:nvSpPr>
          <p:cNvPr id="10" name="Title 1"/>
          <p:cNvSpPr>
            <a:spLocks noGrp="1"/>
          </p:cNvSpPr>
          <p:nvPr>
            <p:ph type="title" hasCustomPrompt="1"/>
          </p:nvPr>
        </p:nvSpPr>
        <p:spPr>
          <a:xfrm>
            <a:off x="0" y="34314"/>
            <a:ext cx="12192000"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3575" y="141043"/>
            <a:ext cx="636320" cy="9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851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Rectangle 11"/>
          <p:cNvSpPr/>
          <p:nvPr userDrawn="1"/>
        </p:nvSpPr>
        <p:spPr>
          <a:xfrm>
            <a:off x="3599723" y="2468894"/>
            <a:ext cx="8592277" cy="1920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6" name="Rectangle 5"/>
          <p:cNvSpPr/>
          <p:nvPr userDrawn="1"/>
        </p:nvSpPr>
        <p:spPr>
          <a:xfrm>
            <a:off x="1" y="0"/>
            <a:ext cx="2159561" cy="68580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cxnSp>
        <p:nvCxnSpPr>
          <p:cNvPr id="9" name="Straight Arrow Connector 8"/>
          <p:cNvCxnSpPr>
            <a:stCxn id="7" idx="2"/>
          </p:cNvCxnSpPr>
          <p:nvPr userDrawn="1"/>
        </p:nvCxnSpPr>
        <p:spPr>
          <a:xfrm>
            <a:off x="948995" y="6602899"/>
            <a:ext cx="1124300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4175787" y="2977903"/>
            <a:ext cx="7296811" cy="533308"/>
          </a:xfrm>
          <a:prstGeom prst="rect">
            <a:avLst/>
          </a:prstGeom>
        </p:spPr>
        <p:txBody>
          <a:bodyPr anchor="ctr">
            <a:noAutofit/>
          </a:bodyPr>
          <a:lstStyle>
            <a:lvl1pPr algn="l">
              <a:defRPr sz="48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4175787" y="3578447"/>
            <a:ext cx="7296811" cy="263475"/>
          </a:xfrm>
          <a:prstGeom prst="rect">
            <a:avLst/>
          </a:prstGeom>
        </p:spPr>
        <p:txBody>
          <a:bodyPr lIns="108000" anchor="ctr"/>
          <a:lstStyle>
            <a:lvl1pPr marL="0" indent="0" algn="l">
              <a:buNone/>
              <a:defRPr sz="16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4027" y="4442899"/>
            <a:ext cx="1449935" cy="216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1" y="260648"/>
            <a:ext cx="12191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98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296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AND CONTENTS LAYOUT_22">
    <p:spTree>
      <p:nvGrpSpPr>
        <p:cNvPr id="1" name=""/>
        <p:cNvGrpSpPr/>
        <p:nvPr/>
      </p:nvGrpSpPr>
      <p:grpSpPr>
        <a:xfrm>
          <a:off x="0" y="0"/>
          <a:ext cx="0" cy="0"/>
          <a:chOff x="0" y="0"/>
          <a:chExt cx="0" cy="0"/>
        </a:xfrm>
      </p:grpSpPr>
      <p:sp>
        <p:nvSpPr>
          <p:cNvPr id="10" name="Rectangle 9"/>
          <p:cNvSpPr/>
          <p:nvPr userDrawn="1"/>
        </p:nvSpPr>
        <p:spPr>
          <a:xfrm>
            <a:off x="-1" y="-1"/>
            <a:ext cx="577378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그림 개체 틀 2"/>
          <p:cNvSpPr>
            <a:spLocks noGrp="1"/>
          </p:cNvSpPr>
          <p:nvPr>
            <p:ph type="pic" sz="quarter" idx="46" hasCustomPrompt="1"/>
          </p:nvPr>
        </p:nvSpPr>
        <p:spPr>
          <a:xfrm>
            <a:off x="5773782" y="0"/>
            <a:ext cx="6418217"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4" name="그룹 3">
            <a:extLst>
              <a:ext uri="{FF2B5EF4-FFF2-40B4-BE49-F238E27FC236}">
                <a16:creationId xmlns:a16="http://schemas.microsoft.com/office/drawing/2014/main" id="{DDCCFA14-78AF-484A-B03D-5DB9A526DD68}"/>
              </a:ext>
            </a:extLst>
          </p:cNvPr>
          <p:cNvGrpSpPr/>
          <p:nvPr userDrawn="1"/>
        </p:nvGrpSpPr>
        <p:grpSpPr>
          <a:xfrm rot="10800000">
            <a:off x="4421055" y="393901"/>
            <a:ext cx="720080" cy="720080"/>
            <a:chOff x="546346" y="5762189"/>
            <a:chExt cx="720080" cy="720080"/>
          </a:xfrm>
        </p:grpSpPr>
        <p:sp>
          <p:nvSpPr>
            <p:cNvPr id="5" name="직사각형 4">
              <a:extLst>
                <a:ext uri="{FF2B5EF4-FFF2-40B4-BE49-F238E27FC236}">
                  <a16:creationId xmlns:a16="http://schemas.microsoft.com/office/drawing/2014/main" id="{B76B0EC3-E080-4BA9-82DD-875CE375664B}"/>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BE3A08B-D0A8-4636-B024-860C87DFA350}"/>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a:extLst>
              <a:ext uri="{FF2B5EF4-FFF2-40B4-BE49-F238E27FC236}">
                <a16:creationId xmlns:a16="http://schemas.microsoft.com/office/drawing/2014/main" id="{F53B918C-F2E3-458F-9073-6D6E6D7F58A6}"/>
              </a:ext>
            </a:extLst>
          </p:cNvPr>
          <p:cNvGrpSpPr/>
          <p:nvPr userDrawn="1"/>
        </p:nvGrpSpPr>
        <p:grpSpPr>
          <a:xfrm>
            <a:off x="546346" y="5762189"/>
            <a:ext cx="720080" cy="720080"/>
            <a:chOff x="546346" y="5762189"/>
            <a:chExt cx="720080" cy="720080"/>
          </a:xfrm>
        </p:grpSpPr>
        <p:sp>
          <p:nvSpPr>
            <p:cNvPr id="8" name="직사각형 7">
              <a:extLst>
                <a:ext uri="{FF2B5EF4-FFF2-40B4-BE49-F238E27FC236}">
                  <a16:creationId xmlns:a16="http://schemas.microsoft.com/office/drawing/2014/main" id="{AABB30E9-0DAA-4772-8CC5-A6FEC253E5AF}"/>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1DDE2A-7C54-4715-8C70-DAACF06648DA}"/>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413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xml"/><Relationship Id="rId13" Type="http://schemas.openxmlformats.org/officeDocument/2006/relationships/tags" Target="../tags/tag9.xml"/><Relationship Id="rId18" Type="http://schemas.openxmlformats.org/officeDocument/2006/relationships/tags" Target="../tags/tag14.xml"/><Relationship Id="rId26" Type="http://schemas.openxmlformats.org/officeDocument/2006/relationships/image" Target="../media/image12.png"/><Relationship Id="rId3" Type="http://schemas.openxmlformats.org/officeDocument/2006/relationships/slideLayout" Target="../slideLayouts/slideLayout29.xml"/><Relationship Id="rId21" Type="http://schemas.openxmlformats.org/officeDocument/2006/relationships/tags" Target="../tags/tag17.xml"/><Relationship Id="rId7" Type="http://schemas.openxmlformats.org/officeDocument/2006/relationships/tags" Target="../tags/tag3.xml"/><Relationship Id="rId12" Type="http://schemas.openxmlformats.org/officeDocument/2006/relationships/tags" Target="../tags/tag8.xml"/><Relationship Id="rId17" Type="http://schemas.openxmlformats.org/officeDocument/2006/relationships/tags" Target="../tags/tag13.xml"/><Relationship Id="rId25" Type="http://schemas.openxmlformats.org/officeDocument/2006/relationships/image" Target="../media/image11.emf"/><Relationship Id="rId2" Type="http://schemas.openxmlformats.org/officeDocument/2006/relationships/slideLayout" Target="../slideLayouts/slideLayout28.xml"/><Relationship Id="rId16" Type="http://schemas.openxmlformats.org/officeDocument/2006/relationships/tags" Target="../tags/tag12.xml"/><Relationship Id="rId20" Type="http://schemas.openxmlformats.org/officeDocument/2006/relationships/tags" Target="../tags/tag16.xml"/><Relationship Id="rId1" Type="http://schemas.openxmlformats.org/officeDocument/2006/relationships/slideLayout" Target="../slideLayouts/slideLayout27.xml"/><Relationship Id="rId6" Type="http://schemas.openxmlformats.org/officeDocument/2006/relationships/theme" Target="../theme/theme2.xml"/><Relationship Id="rId11" Type="http://schemas.openxmlformats.org/officeDocument/2006/relationships/tags" Target="../tags/tag7.xml"/><Relationship Id="rId24" Type="http://schemas.openxmlformats.org/officeDocument/2006/relationships/oleObject" Target="../embeddings/oleObject2.bin"/><Relationship Id="rId5" Type="http://schemas.openxmlformats.org/officeDocument/2006/relationships/slideLayout" Target="../slideLayouts/slideLayout31.xml"/><Relationship Id="rId15" Type="http://schemas.openxmlformats.org/officeDocument/2006/relationships/tags" Target="../tags/tag11.xml"/><Relationship Id="rId23" Type="http://schemas.openxmlformats.org/officeDocument/2006/relationships/tags" Target="../tags/tag19.xml"/><Relationship Id="rId10" Type="http://schemas.openxmlformats.org/officeDocument/2006/relationships/tags" Target="../tags/tag6.xml"/><Relationship Id="rId19" Type="http://schemas.openxmlformats.org/officeDocument/2006/relationships/tags" Target="../tags/tag15.xml"/><Relationship Id="rId4" Type="http://schemas.openxmlformats.org/officeDocument/2006/relationships/slideLayout" Target="../slideLayouts/slideLayout30.xml"/><Relationship Id="rId9" Type="http://schemas.openxmlformats.org/officeDocument/2006/relationships/tags" Target="../tags/tag5.xml"/><Relationship Id="rId14" Type="http://schemas.openxmlformats.org/officeDocument/2006/relationships/tags" Target="../tags/tag10.xml"/><Relationship Id="rId22" Type="http://schemas.openxmlformats.org/officeDocument/2006/relationships/tags" Target="../tags/tag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slideLayout" Target="../slideLayouts/slideLayout34.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image" Target="../media/image12.png"/><Relationship Id="rId2" Type="http://schemas.openxmlformats.org/officeDocument/2006/relationships/slideLayout" Target="../slideLayouts/slideLayout33.xml"/><Relationship Id="rId16" Type="http://schemas.openxmlformats.org/officeDocument/2006/relationships/tags" Target="../tags/tag34.xml"/><Relationship Id="rId20" Type="http://schemas.openxmlformats.org/officeDocument/2006/relationships/tags" Target="../tags/tag38.xml"/><Relationship Id="rId1" Type="http://schemas.openxmlformats.org/officeDocument/2006/relationships/slideLayout" Target="../slideLayouts/slideLayout32.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11.emf"/><Relationship Id="rId5" Type="http://schemas.openxmlformats.org/officeDocument/2006/relationships/theme" Target="../theme/theme3.xml"/><Relationship Id="rId15" Type="http://schemas.openxmlformats.org/officeDocument/2006/relationships/tags" Target="../tags/tag33.xml"/><Relationship Id="rId23" Type="http://schemas.openxmlformats.org/officeDocument/2006/relationships/oleObject" Target="../embeddings/oleObject7.bin"/><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slideLayout" Target="../slideLayouts/slideLayout35.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3" Type="http://schemas.openxmlformats.org/officeDocument/2006/relationships/slideLayout" Target="../slideLayouts/slideLayout38.xml"/><Relationship Id="rId21" Type="http://schemas.openxmlformats.org/officeDocument/2006/relationships/tags" Target="../tags/tag60.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12.png"/><Relationship Id="rId2" Type="http://schemas.openxmlformats.org/officeDocument/2006/relationships/slideLayout" Target="../slideLayouts/slideLayout37.xml"/><Relationship Id="rId16" Type="http://schemas.openxmlformats.org/officeDocument/2006/relationships/tags" Target="../tags/tag55.xml"/><Relationship Id="rId20" Type="http://schemas.openxmlformats.org/officeDocument/2006/relationships/tags" Target="../tags/tag59.xml"/><Relationship Id="rId1" Type="http://schemas.openxmlformats.org/officeDocument/2006/relationships/slideLayout" Target="../slideLayouts/slideLayout36.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1.emf"/><Relationship Id="rId5" Type="http://schemas.openxmlformats.org/officeDocument/2006/relationships/theme" Target="../theme/theme4.xml"/><Relationship Id="rId15" Type="http://schemas.openxmlformats.org/officeDocument/2006/relationships/tags" Target="../tags/tag54.xml"/><Relationship Id="rId23" Type="http://schemas.openxmlformats.org/officeDocument/2006/relationships/oleObject" Target="../embeddings/oleObject12.bin"/><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slideLayout" Target="../slideLayouts/slideLayout39.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tags" Target="../tags/tag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280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91294450"/>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203583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ext uri="{D42A27DB-BD31-4B8C-83A1-F6EECF244321}">
                <p14:modId xmlns:p14="http://schemas.microsoft.com/office/powerpoint/2010/main" val="3892336352"/>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229499042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12/08/2020 04:05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dirty="0">
                <a:solidFill>
                  <a:srgbClr val="808080"/>
                </a:solidFill>
                <a:latin typeface="+mn-lt"/>
                <a:ea typeface="+mn-ea"/>
              </a:rPr>
              <a:t>Printed 25/07/2020 16:01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8"/>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9"/>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0"/>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1"/>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2"/>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5"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617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76902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70237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7" r:id="rId21"/>
    <p:sldLayoutId id="2147483738" r:id="rId22"/>
    <p:sldLayoutId id="2147483739" r:id="rId23"/>
    <p:sldLayoutId id="2147483740" r:id="rId24"/>
    <p:sldLayoutId id="2147483741" r:id="rId2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bg1"/>
                </a:solidFill>
                <a:latin typeface="Arial" pitchFamily="34" charset="0"/>
                <a:cs typeface="Arial" pitchFamily="34" charset="0"/>
              </a:rPr>
              <a:t>EMPATHY MAPPING</a:t>
            </a:r>
            <a:endParaRPr lang="ko-KR" altLang="en-US" dirty="0">
              <a:solidFill>
                <a:schemeClr val="bg1"/>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5F52C2A-CEAF-446F-AFF4-0A982B0889B5}"/>
              </a:ext>
            </a:extLst>
          </p:cNvPr>
          <p:cNvSpPr txBox="1"/>
          <p:nvPr/>
        </p:nvSpPr>
        <p:spPr>
          <a:xfrm>
            <a:off x="4271962" y="3901559"/>
            <a:ext cx="69345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3B45"/>
                </a:solidFill>
                <a:effectLst/>
                <a:uLnTx/>
                <a:uFillTx/>
                <a:latin typeface="Lato Extended"/>
                <a:ea typeface="Arial Unicode MS"/>
                <a:cs typeface="+mn-cs"/>
              </a:rPr>
              <a:t>Empathize—</a:t>
            </a:r>
            <a:r>
              <a:rPr kumimoji="0" lang="en-US" sz="1800" b="1" i="1" u="none" strike="noStrike" kern="1200" cap="none" spc="0" normalizeH="0" baseline="0" noProof="0" dirty="0">
                <a:ln>
                  <a:noFill/>
                </a:ln>
                <a:solidFill>
                  <a:srgbClr val="2D3B45"/>
                </a:solidFill>
                <a:effectLst/>
                <a:uLnTx/>
                <a:uFillTx/>
                <a:latin typeface="Lato Extended"/>
                <a:ea typeface="Arial Unicode MS"/>
                <a:cs typeface="+mn-cs"/>
              </a:rPr>
              <a:t>Understand what is important to your employees</a:t>
            </a:r>
            <a:endParaRPr kumimoji="0" lang="ko-KR" altLang="en-US" sz="1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4" name="Picture 3">
            <a:extLst>
              <a:ext uri="{FF2B5EF4-FFF2-40B4-BE49-F238E27FC236}">
                <a16:creationId xmlns:a16="http://schemas.microsoft.com/office/drawing/2014/main" id="{7A05949C-04A9-4DE9-A4A4-305D5F986845}"/>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239610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6624" y="273499"/>
            <a:ext cx="3736574" cy="2129878"/>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THINKING AND FEELING?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Employee’s emotions and feelings.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really matters to the employee, what are their major concerns as it relates to the subject?</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sp>
        <p:nvSpPr>
          <p:cNvPr id="11" name="TextBox 10"/>
          <p:cNvSpPr txBox="1"/>
          <p:nvPr/>
        </p:nvSpPr>
        <p:spPr>
          <a:xfrm>
            <a:off x="8156000" y="297667"/>
            <a:ext cx="3709376" cy="1779013"/>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HEARING?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is being said and shared about this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How and from where are they hearing this information?</a:t>
            </a:r>
            <a:endParaRPr kumimoji="0" lang="en-US" altLang="ko-KR"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sp>
        <p:nvSpPr>
          <p:cNvPr id="12" name="TextBox 11"/>
          <p:cNvSpPr txBox="1"/>
          <p:nvPr/>
        </p:nvSpPr>
        <p:spPr>
          <a:xfrm>
            <a:off x="232799" y="4615682"/>
            <a:ext cx="3830398" cy="2297552"/>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THE PEOPLE SEEING?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actions or behaviors are employees seeing as it relates to the subject?</a:t>
            </a: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they seeing happening in the external environment/ competitors?</a:t>
            </a:r>
          </a:p>
          <a:p>
            <a:pPr marL="173038"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Is what they are seeing, matching what they are hearing?</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p:txBody>
      </p:sp>
      <p:sp>
        <p:nvSpPr>
          <p:cNvPr id="13" name="TextBox 12"/>
          <p:cNvSpPr txBox="1"/>
          <p:nvPr/>
        </p:nvSpPr>
        <p:spPr>
          <a:xfrm>
            <a:off x="8194255" y="4615682"/>
            <a:ext cx="3721025" cy="2111347"/>
          </a:xfrm>
          <a:prstGeom prst="rect">
            <a:avLst/>
          </a:prstGeom>
          <a:noFill/>
        </p:spPr>
        <p:txBody>
          <a:bodyPr wrap="square" rtlCol="0">
            <a:spAutoFit/>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WHAT ARE PEOPLE SAYING AND DOING?</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Ask team members to capture :</a:t>
            </a:r>
          </a:p>
          <a:p>
            <a:pPr marL="0" marR="0" lvl="0" indent="0" algn="ctr" defTabSz="914377" rtl="0" eaLnBrk="1" fontAlgn="auto" latinLnBrk="0" hangingPunct="1">
              <a:lnSpc>
                <a:spcPct val="11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What are employees actually saying about the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Has any action been taken about the subject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rPr>
              <a:t>Is there a coherence between what is said and what is done.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33333"/>
              </a:solidFill>
              <a:effectLst/>
              <a:uLnTx/>
              <a:uFillTx/>
              <a:latin typeface="Open Sans" panose="020B0606030504020204" pitchFamily="34" charset="0"/>
              <a:ea typeface="Arial Unicode MS"/>
              <a:cs typeface="+mn-cs"/>
            </a:endParaRPr>
          </a:p>
        </p:txBody>
      </p:sp>
      <p:grpSp>
        <p:nvGrpSpPr>
          <p:cNvPr id="18" name="Group 17"/>
          <p:cNvGrpSpPr/>
          <p:nvPr/>
        </p:nvGrpSpPr>
        <p:grpSpPr>
          <a:xfrm>
            <a:off x="5828579" y="2656036"/>
            <a:ext cx="534842" cy="144016"/>
            <a:chOff x="9559012" y="4442521"/>
            <a:chExt cx="557604" cy="144016"/>
          </a:xfrm>
          <a:solidFill>
            <a:schemeClr val="bg1"/>
          </a:solidFill>
        </p:grpSpPr>
        <p:sp>
          <p:nvSpPr>
            <p:cNvPr id="19" name="Rectangle 18"/>
            <p:cNvSpPr/>
            <p:nvPr/>
          </p:nvSpPr>
          <p:spPr>
            <a:xfrm>
              <a:off x="9765806"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0" name="Rectangle 19"/>
            <p:cNvSpPr/>
            <p:nvPr/>
          </p:nvSpPr>
          <p:spPr>
            <a:xfrm>
              <a:off x="9972600"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Rectangle 20"/>
            <p:cNvSpPr/>
            <p:nvPr/>
          </p:nvSpPr>
          <p:spPr>
            <a:xfrm>
              <a:off x="9559012" y="4442521"/>
              <a:ext cx="144016" cy="144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3" name="Rectangle 2"/>
          <p:cNvSpPr/>
          <p:nvPr/>
        </p:nvSpPr>
        <p:spPr>
          <a:xfrm>
            <a:off x="232799" y="188999"/>
            <a:ext cx="3830399" cy="207466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2" name="Rectangle 21"/>
          <p:cNvSpPr/>
          <p:nvPr/>
        </p:nvSpPr>
        <p:spPr>
          <a:xfrm>
            <a:off x="8128799" y="189000"/>
            <a:ext cx="3830401" cy="207466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22"/>
          <p:cNvSpPr/>
          <p:nvPr/>
        </p:nvSpPr>
        <p:spPr>
          <a:xfrm>
            <a:off x="8156000" y="4582032"/>
            <a:ext cx="3803200" cy="208696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ectangle 25"/>
          <p:cNvSpPr/>
          <p:nvPr/>
        </p:nvSpPr>
        <p:spPr>
          <a:xfrm>
            <a:off x="232800" y="4594335"/>
            <a:ext cx="3830398" cy="207466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pic>
        <p:nvPicPr>
          <p:cNvPr id="14" name="Picture Placeholder 13" descr="Diagram&#10;&#10;Description automatically generated with low confidence">
            <a:extLst>
              <a:ext uri="{FF2B5EF4-FFF2-40B4-BE49-F238E27FC236}">
                <a16:creationId xmlns:a16="http://schemas.microsoft.com/office/drawing/2014/main" id="{EA6032A6-B70E-4ADF-8C80-C31301F64ED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837" b="9837"/>
          <a:stretch>
            <a:fillRect/>
          </a:stretch>
        </p:blipFill>
        <p:spPr>
          <a:xfrm>
            <a:off x="4063199" y="2296032"/>
            <a:ext cx="4065600" cy="2286000"/>
          </a:xfrm>
          <a:ln w="28575">
            <a:solidFill>
              <a:srgbClr val="0070C0"/>
            </a:solidFill>
          </a:ln>
        </p:spPr>
      </p:pic>
      <p:sp>
        <p:nvSpPr>
          <p:cNvPr id="15" name="TextBox 14">
            <a:extLst>
              <a:ext uri="{FF2B5EF4-FFF2-40B4-BE49-F238E27FC236}">
                <a16:creationId xmlns:a16="http://schemas.microsoft.com/office/drawing/2014/main" id="{D4288023-000E-40DF-8D00-C88EFA38F697}"/>
              </a:ext>
            </a:extLst>
          </p:cNvPr>
          <p:cNvSpPr txBox="1"/>
          <p:nvPr/>
        </p:nvSpPr>
        <p:spPr>
          <a:xfrm>
            <a:off x="4194400" y="5113507"/>
            <a:ext cx="383039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3B45"/>
                </a:solidFill>
                <a:effectLst/>
                <a:uLnTx/>
                <a:uFillTx/>
                <a:latin typeface="Lato Extended"/>
                <a:ea typeface="Arial Unicode MS"/>
                <a:cs typeface="+mn-cs"/>
              </a:rPr>
              <a:t>Once complete, collate post-its with similar comments and summarize the key findings for the debrief.</a:t>
            </a:r>
            <a:endParaRPr kumimoji="0" lang="ko-KR" altLang="en-US" sz="1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16" name="Picture 15">
            <a:extLst>
              <a:ext uri="{FF2B5EF4-FFF2-40B4-BE49-F238E27FC236}">
                <a16:creationId xmlns:a16="http://schemas.microsoft.com/office/drawing/2014/main" id="{453C3D9E-5490-42A4-85B3-7C24C7A3B86A}"/>
              </a:ext>
            </a:extLst>
          </p:cNvPr>
          <p:cNvPicPr>
            <a:picLocks noChangeAspect="1"/>
          </p:cNvPicPr>
          <p:nvPr/>
        </p:nvPicPr>
        <p:blipFill>
          <a:blip r:embed="rId3"/>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375743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chemeClr val="bg1"/>
                </a:solidFill>
                <a:latin typeface="Arial" pitchFamily="34" charset="0"/>
                <a:cs typeface="Arial" pitchFamily="34" charset="0"/>
              </a:rPr>
              <a:t>5 WHY’s</a:t>
            </a:r>
            <a:endParaRPr lang="ko-KR" altLang="en-US" dirty="0">
              <a:solidFill>
                <a:schemeClr val="bg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B632E7AD-D47A-4461-9B52-26D4A25C7DF1}"/>
              </a:ext>
            </a:extLst>
          </p:cNvPr>
          <p:cNvSpPr txBox="1"/>
          <p:nvPr/>
        </p:nvSpPr>
        <p:spPr>
          <a:xfrm>
            <a:off x="3781088" y="3735839"/>
            <a:ext cx="82381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3B45"/>
                </a:solidFill>
                <a:effectLst/>
                <a:uLnTx/>
                <a:uFillTx/>
                <a:latin typeface="Lato Extended"/>
                <a:ea typeface="Arial Unicode MS"/>
                <a:cs typeface="+mn-cs"/>
              </a:rPr>
              <a:t>Define—</a:t>
            </a:r>
            <a:r>
              <a:rPr kumimoji="0" lang="en-US" sz="1600" b="1" i="1" u="none" strike="noStrike" kern="1200" cap="none" spc="0" normalizeH="0" baseline="0" noProof="0" dirty="0">
                <a:ln>
                  <a:noFill/>
                </a:ln>
                <a:solidFill>
                  <a:srgbClr val="2D3B45"/>
                </a:solidFill>
                <a:effectLst/>
                <a:uLnTx/>
                <a:uFillTx/>
                <a:latin typeface="Lato Extended"/>
                <a:ea typeface="Arial Unicode MS"/>
                <a:cs typeface="+mn-cs"/>
              </a:rPr>
              <a:t>The root cause of the problem, this helps us ensure we address the problem not only the symptom</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pic>
        <p:nvPicPr>
          <p:cNvPr id="4" name="Picture 3">
            <a:extLst>
              <a:ext uri="{FF2B5EF4-FFF2-40B4-BE49-F238E27FC236}">
                <a16:creationId xmlns:a16="http://schemas.microsoft.com/office/drawing/2014/main" id="{FB9F1F73-732B-4921-9614-1ABF8074841E}"/>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219397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541160" y="1200930"/>
            <a:ext cx="1594381" cy="1594381"/>
            <a:chOff x="1235576" y="1353749"/>
            <a:chExt cx="1195786" cy="1195786"/>
          </a:xfrm>
        </p:grpSpPr>
        <p:sp>
          <p:nvSpPr>
            <p:cNvPr id="39" name="Teardrop 38"/>
            <p:cNvSpPr/>
            <p:nvPr/>
          </p:nvSpPr>
          <p:spPr>
            <a:xfrm rot="8100000">
              <a:off x="1235576" y="1353749"/>
              <a:ext cx="1195786" cy="119578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0" name="Oval 39"/>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grpSp>
        <p:nvGrpSpPr>
          <p:cNvPr id="41" name="Group 40"/>
          <p:cNvGrpSpPr/>
          <p:nvPr/>
        </p:nvGrpSpPr>
        <p:grpSpPr>
          <a:xfrm>
            <a:off x="3352032" y="1237975"/>
            <a:ext cx="1594381" cy="1594381"/>
            <a:chOff x="1235576" y="1353749"/>
            <a:chExt cx="1195786" cy="1195786"/>
          </a:xfrm>
        </p:grpSpPr>
        <p:sp>
          <p:nvSpPr>
            <p:cNvPr id="42" name="Teardrop 41"/>
            <p:cNvSpPr/>
            <p:nvPr/>
          </p:nvSpPr>
          <p:spPr>
            <a:xfrm rot="8100000">
              <a:off x="1235576" y="1353749"/>
              <a:ext cx="1195786" cy="119578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3" name="Oval 42"/>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grpSp>
        <p:nvGrpSpPr>
          <p:cNvPr id="44" name="Group 43"/>
          <p:cNvGrpSpPr/>
          <p:nvPr/>
        </p:nvGrpSpPr>
        <p:grpSpPr>
          <a:xfrm>
            <a:off x="6284974" y="1207869"/>
            <a:ext cx="1594381" cy="1594381"/>
            <a:chOff x="1235576" y="1353749"/>
            <a:chExt cx="1195786" cy="1195786"/>
          </a:xfrm>
        </p:grpSpPr>
        <p:sp>
          <p:nvSpPr>
            <p:cNvPr id="45" name="Teardrop 44"/>
            <p:cNvSpPr/>
            <p:nvPr/>
          </p:nvSpPr>
          <p:spPr>
            <a:xfrm rot="8100000">
              <a:off x="1235576" y="1353749"/>
              <a:ext cx="1195786" cy="119578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6" name="Oval 45"/>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dirty="0">
                <a:ln>
                  <a:noFill/>
                </a:ln>
                <a:solidFill>
                  <a:prstClr val="black">
                    <a:lumMod val="65000"/>
                    <a:lumOff val="35000"/>
                  </a:prstClr>
                </a:solidFill>
                <a:effectLst/>
                <a:uLnTx/>
                <a:uFillTx/>
                <a:latin typeface="Arial"/>
                <a:ea typeface="Arial Unicode MS"/>
                <a:cs typeface="+mn-cs"/>
              </a:endParaRPr>
            </a:p>
          </p:txBody>
        </p:sp>
      </p:grpSp>
      <p:sp>
        <p:nvSpPr>
          <p:cNvPr id="3" name="Title 2"/>
          <p:cNvSpPr>
            <a:spLocks noGrp="1"/>
          </p:cNvSpPr>
          <p:nvPr>
            <p:ph type="title"/>
          </p:nvPr>
        </p:nvSpPr>
        <p:spPr/>
        <p:txBody>
          <a:bodyPr/>
          <a:lstStyle/>
          <a:p>
            <a:pPr algn="ctr"/>
            <a:r>
              <a:rPr lang="en-US" altLang="ko-KR" dirty="0">
                <a:solidFill>
                  <a:schemeClr val="accent1"/>
                </a:solidFill>
              </a:rPr>
              <a:t> </a:t>
            </a:r>
            <a:br>
              <a:rPr lang="en-US" altLang="ko-KR" dirty="0">
                <a:solidFill>
                  <a:schemeClr val="accent1"/>
                </a:solidFill>
              </a:rPr>
            </a:br>
            <a:r>
              <a:rPr lang="en-US" altLang="ko-KR" sz="3600" b="0" dirty="0">
                <a:solidFill>
                  <a:schemeClr val="tx1"/>
                </a:solidFill>
                <a:ea typeface="+mn-ea"/>
              </a:rPr>
              <a:t>5 WHYS</a:t>
            </a:r>
            <a:br>
              <a:rPr lang="en-US" altLang="ko-KR" sz="5400" b="0" dirty="0">
                <a:solidFill>
                  <a:schemeClr val="tx1"/>
                </a:solidFill>
                <a:ea typeface="+mn-ea"/>
              </a:rPr>
            </a:br>
            <a:endParaRPr lang="ko-KR" altLang="en-US" sz="5400" b="0" dirty="0">
              <a:solidFill>
                <a:schemeClr val="tx1"/>
              </a:solidFill>
              <a:ea typeface="+mn-ea"/>
            </a:endParaRPr>
          </a:p>
        </p:txBody>
      </p:sp>
      <p:sp>
        <p:nvSpPr>
          <p:cNvPr id="18" name="Rectangle 9"/>
          <p:cNvSpPr/>
          <p:nvPr/>
        </p:nvSpPr>
        <p:spPr>
          <a:xfrm>
            <a:off x="1065360" y="1711451"/>
            <a:ext cx="501580" cy="46952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prstClr val="white"/>
              </a:solidFill>
              <a:effectLst/>
              <a:uLnTx/>
              <a:uFillTx/>
              <a:latin typeface="Arial"/>
              <a:ea typeface="Arial Unicode MS"/>
              <a:cs typeface="+mn-cs"/>
            </a:endParaRPr>
          </a:p>
        </p:txBody>
      </p:sp>
      <p:grpSp>
        <p:nvGrpSpPr>
          <p:cNvPr id="28" name="Group 27"/>
          <p:cNvGrpSpPr/>
          <p:nvPr/>
        </p:nvGrpSpPr>
        <p:grpSpPr>
          <a:xfrm>
            <a:off x="173868" y="3150085"/>
            <a:ext cx="2498924" cy="3568113"/>
            <a:chOff x="781203" y="3498200"/>
            <a:chExt cx="2443344" cy="2160801"/>
          </a:xfrm>
        </p:grpSpPr>
        <p:sp>
          <p:nvSpPr>
            <p:cNvPr id="29" name="TextBox 28"/>
            <p:cNvSpPr txBox="1"/>
            <p:nvPr/>
          </p:nvSpPr>
          <p:spPr>
            <a:xfrm>
              <a:off x="781203" y="3812341"/>
              <a:ext cx="2443344" cy="1846660"/>
            </a:xfrm>
            <a:prstGeom prst="rect">
              <a:avLst/>
            </a:prstGeom>
            <a:solidFill>
              <a:schemeClr val="accent1">
                <a:lumMod val="20000"/>
                <a:lumOff val="80000"/>
              </a:scheme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Pick up the key findings from the empathy map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 Ex: Decisions are not getting communicated effectively.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Write the problem statement on the whiteboard/ flip chart, leaving enough space around it to add the answers to the repeated question, "Why?“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333333"/>
                </a:solidFill>
                <a:effectLst/>
                <a:uLnTx/>
                <a:uFillTx/>
                <a:latin typeface="ProximaNova-n4"/>
                <a:ea typeface="Arial Unicode MS"/>
                <a:cs typeface="Arial" pitchFamily="34" charset="0"/>
              </a:endParaRPr>
            </a:p>
          </p:txBody>
        </p:sp>
        <p:sp>
          <p:nvSpPr>
            <p:cNvPr id="30" name="TextBox 29"/>
            <p:cNvSpPr txBox="1"/>
            <p:nvPr/>
          </p:nvSpPr>
          <p:spPr>
            <a:xfrm>
              <a:off x="803640" y="3498200"/>
              <a:ext cx="2420907" cy="2161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1.  Define the Problem</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grpSp>
      <p:grpSp>
        <p:nvGrpSpPr>
          <p:cNvPr id="31" name="Group 30"/>
          <p:cNvGrpSpPr/>
          <p:nvPr/>
        </p:nvGrpSpPr>
        <p:grpSpPr>
          <a:xfrm>
            <a:off x="2571278" y="3162564"/>
            <a:ext cx="3241079" cy="3555625"/>
            <a:chOff x="503733" y="3483629"/>
            <a:chExt cx="2224550" cy="2666721"/>
          </a:xfrm>
        </p:grpSpPr>
        <p:sp>
          <p:nvSpPr>
            <p:cNvPr id="32" name="TextBox 31"/>
            <p:cNvSpPr txBox="1"/>
            <p:nvPr/>
          </p:nvSpPr>
          <p:spPr>
            <a:xfrm>
              <a:off x="668626" y="3865107"/>
              <a:ext cx="2059657" cy="2285243"/>
            </a:xfrm>
            <a:prstGeom prst="rect">
              <a:avLst/>
            </a:prstGeom>
            <a:solidFill>
              <a:schemeClr val="accent1">
                <a:lumMod val="20000"/>
                <a:lumOff val="80000"/>
              </a:schemeClr>
            </a:solid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Ask your team </a:t>
              </a:r>
              <a:r>
                <a:rPr kumimoji="0" lang="en-US" sz="1100" b="1" i="0" u="none" strike="noStrike" kern="1200" cap="none" spc="0" normalizeH="0" baseline="0" noProof="0" dirty="0">
                  <a:ln>
                    <a:noFill/>
                  </a:ln>
                  <a:solidFill>
                    <a:srgbClr val="333333"/>
                  </a:solidFill>
                  <a:effectLst/>
                  <a:uLnTx/>
                  <a:uFillTx/>
                  <a:latin typeface="ProximaNova-n4"/>
                  <a:ea typeface="Arial Unicode MS"/>
                  <a:cs typeface="+mn-cs"/>
                </a:rPr>
                <a:t>WHY</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 the problem is occurring.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 example, "Why are decisions not getting communicated effectively.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 Asking "Why?" sounds simple, but answering it requires serious thought. Search for answers that are grounded in fact: they must be accounts of things that have actually happened, not guesses of what might be happening</a:t>
              </a:r>
              <a:r>
                <a:rPr kumimoji="0" lang="en-US" sz="1600" b="0" i="0" u="none" strike="noStrike" kern="1200" cap="none" spc="0" normalizeH="0" baseline="0" noProof="0" dirty="0">
                  <a:ln>
                    <a:noFill/>
                  </a:ln>
                  <a:solidFill>
                    <a:srgbClr val="333333"/>
                  </a:solidFill>
                  <a:effectLst/>
                  <a:uLnTx/>
                  <a:uFillTx/>
                  <a:latin typeface="ProximaNova-n4"/>
                  <a:ea typeface="Arial Unicode MS"/>
                  <a:cs typeface="+mn-cs"/>
                </a:rPr>
                <a:t>. </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Your team members may come up with one obvious reason why, or several plausible ones. Record their answers as succinct phrases, rather than as single words or lengthy statements, and write them below (or beside) your problem statement. For example, saying “line managers do not explain rationale behind every decision " is better than a vague “managers are unclear”.</a:t>
              </a:r>
            </a:p>
          </p:txBody>
        </p:sp>
        <p:sp>
          <p:nvSpPr>
            <p:cNvPr id="33" name="TextBox 32"/>
            <p:cNvSpPr txBox="1"/>
            <p:nvPr/>
          </p:nvSpPr>
          <p:spPr>
            <a:xfrm>
              <a:off x="503733" y="3483629"/>
              <a:ext cx="205965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2. Ask the First Why</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grpSp>
      <p:sp>
        <p:nvSpPr>
          <p:cNvPr id="36" name="TextBox 35"/>
          <p:cNvSpPr txBox="1"/>
          <p:nvPr/>
        </p:nvSpPr>
        <p:spPr>
          <a:xfrm>
            <a:off x="6022661" y="3113781"/>
            <a:ext cx="26785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3. Ask why 4 more time</a:t>
            </a:r>
          </a:p>
        </p:txBody>
      </p:sp>
      <p:sp>
        <p:nvSpPr>
          <p:cNvPr id="21" name="TextBox 20">
            <a:extLst>
              <a:ext uri="{FF2B5EF4-FFF2-40B4-BE49-F238E27FC236}">
                <a16:creationId xmlns:a16="http://schemas.microsoft.com/office/drawing/2014/main" id="{5FF27228-0692-4083-A892-2FB5460ECA28}"/>
              </a:ext>
            </a:extLst>
          </p:cNvPr>
          <p:cNvSpPr txBox="1"/>
          <p:nvPr/>
        </p:nvSpPr>
        <p:spPr>
          <a:xfrm>
            <a:off x="6022660" y="3653126"/>
            <a:ext cx="2678579" cy="2877711"/>
          </a:xfrm>
          <a:prstGeom prst="rect">
            <a:avLst/>
          </a:prstGeom>
          <a:solidFill>
            <a:schemeClr val="accent1">
              <a:lumMod val="20000"/>
              <a:lumOff val="80000"/>
            </a:scheme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For</a:t>
            </a:r>
            <a:r>
              <a:rPr kumimoji="0" lang="en-US" sz="1800" b="0" i="0" u="none" strike="noStrike" kern="1200" cap="none" spc="0" normalizeH="0" baseline="0" noProof="0" dirty="0">
                <a:ln>
                  <a:noFill/>
                </a:ln>
                <a:solidFill>
                  <a:srgbClr val="333333"/>
                </a:solidFill>
                <a:effectLst/>
                <a:uLnTx/>
                <a:uFillTx/>
                <a:latin typeface="ProximaNova-n4"/>
                <a:ea typeface="Arial Unicode MS"/>
                <a:cs typeface="+mn-cs"/>
              </a:rPr>
              <a:t> </a:t>
            </a: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each of the answers that you generated in Step 2, ask four further "whys" in succession.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Each time, frame the question in response to the answer you've just recorded.</a:t>
            </a:r>
            <a:endParaRPr kumimoji="0" lang="ko-KR" alt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nvGrpSpPr>
          <p:cNvPr id="49" name="Group 48">
            <a:extLst>
              <a:ext uri="{FF2B5EF4-FFF2-40B4-BE49-F238E27FC236}">
                <a16:creationId xmlns:a16="http://schemas.microsoft.com/office/drawing/2014/main" id="{55498442-08C2-422B-A2BA-3A887F6EE7BB}"/>
              </a:ext>
            </a:extLst>
          </p:cNvPr>
          <p:cNvGrpSpPr/>
          <p:nvPr/>
        </p:nvGrpSpPr>
        <p:grpSpPr>
          <a:xfrm>
            <a:off x="9170176" y="1186288"/>
            <a:ext cx="1594381" cy="1594381"/>
            <a:chOff x="1235576" y="1353749"/>
            <a:chExt cx="1195786" cy="1195786"/>
          </a:xfrm>
        </p:grpSpPr>
        <p:sp>
          <p:nvSpPr>
            <p:cNvPr id="50" name="Teardrop 49">
              <a:extLst>
                <a:ext uri="{FF2B5EF4-FFF2-40B4-BE49-F238E27FC236}">
                  <a16:creationId xmlns:a16="http://schemas.microsoft.com/office/drawing/2014/main" id="{E2CADB93-DA7F-489E-B629-C0504D93465B}"/>
                </a:ext>
              </a:extLst>
            </p:cNvPr>
            <p:cNvSpPr/>
            <p:nvPr/>
          </p:nvSpPr>
          <p:spPr>
            <a:xfrm rot="8100000">
              <a:off x="1235576" y="1353749"/>
              <a:ext cx="1195786" cy="119578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1" name="Oval 50">
              <a:extLst>
                <a:ext uri="{FF2B5EF4-FFF2-40B4-BE49-F238E27FC236}">
                  <a16:creationId xmlns:a16="http://schemas.microsoft.com/office/drawing/2014/main" id="{A4D20246-1D3A-4F89-B243-181BCAB13318}"/>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67" b="0" i="0" u="none" strike="noStrike" kern="1200" cap="none" spc="0" normalizeH="0" baseline="0" noProof="0" dirty="0">
                <a:ln>
                  <a:noFill/>
                </a:ln>
                <a:solidFill>
                  <a:prstClr val="black">
                    <a:lumMod val="65000"/>
                    <a:lumOff val="35000"/>
                  </a:prstClr>
                </a:solidFill>
                <a:effectLst/>
                <a:uLnTx/>
                <a:uFillTx/>
                <a:latin typeface="Arial"/>
                <a:ea typeface="Arial Unicode MS"/>
                <a:cs typeface="+mn-cs"/>
              </a:endParaRPr>
            </a:p>
          </p:txBody>
        </p:sp>
      </p:grpSp>
      <p:sp>
        <p:nvSpPr>
          <p:cNvPr id="53" name="TextBox 52">
            <a:extLst>
              <a:ext uri="{FF2B5EF4-FFF2-40B4-BE49-F238E27FC236}">
                <a16:creationId xmlns:a16="http://schemas.microsoft.com/office/drawing/2014/main" id="{04535BF6-3FD3-4F51-9E15-651810DC30D7}"/>
              </a:ext>
            </a:extLst>
          </p:cNvPr>
          <p:cNvSpPr txBox="1"/>
          <p:nvPr/>
        </p:nvSpPr>
        <p:spPr>
          <a:xfrm>
            <a:off x="9170176" y="3083975"/>
            <a:ext cx="24806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5. Know when to stop</a:t>
            </a:r>
          </a:p>
        </p:txBody>
      </p:sp>
      <p:sp>
        <p:nvSpPr>
          <p:cNvPr id="22" name="TextBox 21">
            <a:extLst>
              <a:ext uri="{FF2B5EF4-FFF2-40B4-BE49-F238E27FC236}">
                <a16:creationId xmlns:a16="http://schemas.microsoft.com/office/drawing/2014/main" id="{77233D15-50BD-4EE0-8204-AA67D1203582}"/>
              </a:ext>
            </a:extLst>
          </p:cNvPr>
          <p:cNvSpPr txBox="1"/>
          <p:nvPr/>
        </p:nvSpPr>
        <p:spPr>
          <a:xfrm>
            <a:off x="9170176" y="3653126"/>
            <a:ext cx="2480664" cy="2800767"/>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ProximaNova-n4"/>
                <a:ea typeface="Arial Unicode MS"/>
                <a:cs typeface="+mn-cs"/>
              </a:rPr>
              <a:t>You'll know that you've revealed the root cause of the problem when asking "why" produces no more useful responses, and you can go no further. If you identified more than one reason in Step 3, repeat this process for each of the different branches of your analysis until you reach a root cause for each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33333"/>
              </a:solidFill>
              <a:effectLst/>
              <a:uLnTx/>
              <a:uFillTx/>
              <a:latin typeface="ProximaNova-n4"/>
              <a:ea typeface="Arial Unicode MS"/>
              <a:cs typeface="+mn-cs"/>
            </a:endParaRPr>
          </a:p>
        </p:txBody>
      </p:sp>
      <p:sp>
        <p:nvSpPr>
          <p:cNvPr id="54" name="Right Triangle 17">
            <a:extLst>
              <a:ext uri="{FF2B5EF4-FFF2-40B4-BE49-F238E27FC236}">
                <a16:creationId xmlns:a16="http://schemas.microsoft.com/office/drawing/2014/main" id="{384B206C-CDB6-415C-96BE-18CC3268089D}"/>
              </a:ext>
            </a:extLst>
          </p:cNvPr>
          <p:cNvSpPr/>
          <p:nvPr/>
        </p:nvSpPr>
        <p:spPr>
          <a:xfrm>
            <a:off x="4041521" y="1668962"/>
            <a:ext cx="417250" cy="54835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5" name="Rectangle 7">
            <a:extLst>
              <a:ext uri="{FF2B5EF4-FFF2-40B4-BE49-F238E27FC236}">
                <a16:creationId xmlns:a16="http://schemas.microsoft.com/office/drawing/2014/main" id="{2B624519-E500-4E9C-9F75-A74A36FFB482}"/>
              </a:ext>
            </a:extLst>
          </p:cNvPr>
          <p:cNvSpPr/>
          <p:nvPr/>
        </p:nvSpPr>
        <p:spPr>
          <a:xfrm rot="18900000">
            <a:off x="6956291" y="1825849"/>
            <a:ext cx="316515" cy="726127"/>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6" name="Donut 8">
            <a:extLst>
              <a:ext uri="{FF2B5EF4-FFF2-40B4-BE49-F238E27FC236}">
                <a16:creationId xmlns:a16="http://schemas.microsoft.com/office/drawing/2014/main" id="{9C3828D3-CB93-4C15-9F58-AADAD6AB1AD0}"/>
              </a:ext>
            </a:extLst>
          </p:cNvPr>
          <p:cNvSpPr/>
          <p:nvPr/>
        </p:nvSpPr>
        <p:spPr>
          <a:xfrm>
            <a:off x="9724411" y="1708966"/>
            <a:ext cx="510361" cy="56282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4" name="Picture 33">
            <a:extLst>
              <a:ext uri="{FF2B5EF4-FFF2-40B4-BE49-F238E27FC236}">
                <a16:creationId xmlns:a16="http://schemas.microsoft.com/office/drawing/2014/main" id="{E7A44483-28E8-4CE1-A82A-1ADC7FEC48F5}"/>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394999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242671-DA23-44A4-9EA0-CF62A520AB07}"/>
              </a:ext>
            </a:extLst>
          </p:cNvPr>
          <p:cNvSpPr txBox="1"/>
          <p:nvPr/>
        </p:nvSpPr>
        <p:spPr>
          <a:xfrm>
            <a:off x="346005" y="93232"/>
            <a:ext cx="10664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Arial Unicode MS"/>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Arial Unicode MS"/>
                <a:cs typeface="+mn-cs"/>
              </a:rPr>
              <a:t>PROBLEM STATEMENT: Decisions don’t get communicated effectively.</a:t>
            </a:r>
          </a:p>
        </p:txBody>
      </p:sp>
      <p:sp>
        <p:nvSpPr>
          <p:cNvPr id="6" name="TextBox 5">
            <a:extLst>
              <a:ext uri="{FF2B5EF4-FFF2-40B4-BE49-F238E27FC236}">
                <a16:creationId xmlns:a16="http://schemas.microsoft.com/office/drawing/2014/main" id="{904E525F-CBF8-4A7B-A3E8-2162D8904CCB}"/>
              </a:ext>
            </a:extLst>
          </p:cNvPr>
          <p:cNvSpPr txBox="1"/>
          <p:nvPr/>
        </p:nvSpPr>
        <p:spPr>
          <a:xfrm>
            <a:off x="1077525" y="1276233"/>
            <a:ext cx="97215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 not explain the rationale behind decisions and hence the communication suffers</a:t>
            </a:r>
          </a:p>
        </p:txBody>
      </p:sp>
      <p:sp>
        <p:nvSpPr>
          <p:cNvPr id="7" name="TextBox 6">
            <a:extLst>
              <a:ext uri="{FF2B5EF4-FFF2-40B4-BE49-F238E27FC236}">
                <a16:creationId xmlns:a16="http://schemas.microsoft.com/office/drawing/2014/main" id="{5B53373C-0431-4EFB-B17A-7E676E7174D7}"/>
              </a:ext>
            </a:extLst>
          </p:cNvPr>
          <p:cNvSpPr txBox="1"/>
          <p:nvPr/>
        </p:nvSpPr>
        <p:spPr>
          <a:xfrm>
            <a:off x="374409" y="979564"/>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9" name="TextBox 8">
            <a:extLst>
              <a:ext uri="{FF2B5EF4-FFF2-40B4-BE49-F238E27FC236}">
                <a16:creationId xmlns:a16="http://schemas.microsoft.com/office/drawing/2014/main" id="{03B70895-C689-422F-8C12-4F48CC494867}"/>
              </a:ext>
            </a:extLst>
          </p:cNvPr>
          <p:cNvSpPr txBox="1"/>
          <p:nvPr/>
        </p:nvSpPr>
        <p:spPr>
          <a:xfrm>
            <a:off x="270042" y="1902863"/>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0" name="TextBox 9">
            <a:extLst>
              <a:ext uri="{FF2B5EF4-FFF2-40B4-BE49-F238E27FC236}">
                <a16:creationId xmlns:a16="http://schemas.microsoft.com/office/drawing/2014/main" id="{0D4C79FB-2C99-40D2-B9CF-A14D88055B17}"/>
              </a:ext>
            </a:extLst>
          </p:cNvPr>
          <p:cNvSpPr txBox="1"/>
          <p:nvPr/>
        </p:nvSpPr>
        <p:spPr>
          <a:xfrm>
            <a:off x="1077525" y="2208328"/>
            <a:ext cx="110382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 not find the time to sit with the teams to explain rationale and manage expectations around such decisions</a:t>
            </a:r>
          </a:p>
        </p:txBody>
      </p:sp>
      <p:sp>
        <p:nvSpPr>
          <p:cNvPr id="12" name="TextBox 11">
            <a:extLst>
              <a:ext uri="{FF2B5EF4-FFF2-40B4-BE49-F238E27FC236}">
                <a16:creationId xmlns:a16="http://schemas.microsoft.com/office/drawing/2014/main" id="{7620EB39-6EC0-42DD-8349-7B53523D88D6}"/>
              </a:ext>
            </a:extLst>
          </p:cNvPr>
          <p:cNvSpPr txBox="1"/>
          <p:nvPr/>
        </p:nvSpPr>
        <p:spPr>
          <a:xfrm>
            <a:off x="354063" y="369750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3" name="TextBox 12">
            <a:extLst>
              <a:ext uri="{FF2B5EF4-FFF2-40B4-BE49-F238E27FC236}">
                <a16:creationId xmlns:a16="http://schemas.microsoft.com/office/drawing/2014/main" id="{E77427C9-4B66-428C-B2BE-5BEF21507341}"/>
              </a:ext>
            </a:extLst>
          </p:cNvPr>
          <p:cNvSpPr txBox="1"/>
          <p:nvPr/>
        </p:nvSpPr>
        <p:spPr>
          <a:xfrm>
            <a:off x="1077525" y="3140423"/>
            <a:ext cx="10366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are busy firefighting everyday issues and listening to employees tends to take a backseat</a:t>
            </a:r>
          </a:p>
        </p:txBody>
      </p:sp>
      <p:sp>
        <p:nvSpPr>
          <p:cNvPr id="15" name="TextBox 14">
            <a:extLst>
              <a:ext uri="{FF2B5EF4-FFF2-40B4-BE49-F238E27FC236}">
                <a16:creationId xmlns:a16="http://schemas.microsoft.com/office/drawing/2014/main" id="{DAA54E63-60C5-4669-BFA6-D81F682296B0}"/>
              </a:ext>
            </a:extLst>
          </p:cNvPr>
          <p:cNvSpPr txBox="1"/>
          <p:nvPr/>
        </p:nvSpPr>
        <p:spPr>
          <a:xfrm>
            <a:off x="270041" y="4702598"/>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16" name="TextBox 15">
            <a:extLst>
              <a:ext uri="{FF2B5EF4-FFF2-40B4-BE49-F238E27FC236}">
                <a16:creationId xmlns:a16="http://schemas.microsoft.com/office/drawing/2014/main" id="{1302D4AB-2C41-499F-95BB-C2989781C9A6}"/>
              </a:ext>
            </a:extLst>
          </p:cNvPr>
          <p:cNvSpPr txBox="1"/>
          <p:nvPr/>
        </p:nvSpPr>
        <p:spPr>
          <a:xfrm>
            <a:off x="1077525" y="4037998"/>
            <a:ext cx="109388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Managers don’t have a specific time and communication channel to discuss issues like these</a:t>
            </a:r>
          </a:p>
        </p:txBody>
      </p:sp>
      <p:sp>
        <p:nvSpPr>
          <p:cNvPr id="17" name="Arrow: Curved Right 16">
            <a:extLst>
              <a:ext uri="{FF2B5EF4-FFF2-40B4-BE49-F238E27FC236}">
                <a16:creationId xmlns:a16="http://schemas.microsoft.com/office/drawing/2014/main" id="{0886F245-E55A-48E6-85E5-65A122EB3B2A}"/>
              </a:ext>
            </a:extLst>
          </p:cNvPr>
          <p:cNvSpPr/>
          <p:nvPr/>
        </p:nvSpPr>
        <p:spPr>
          <a:xfrm>
            <a:off x="346005" y="758914"/>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8" name="Arrow: Curved Right 17">
            <a:extLst>
              <a:ext uri="{FF2B5EF4-FFF2-40B4-BE49-F238E27FC236}">
                <a16:creationId xmlns:a16="http://schemas.microsoft.com/office/drawing/2014/main" id="{6210962E-5B91-4219-BC67-23FDD86794E1}"/>
              </a:ext>
            </a:extLst>
          </p:cNvPr>
          <p:cNvSpPr/>
          <p:nvPr/>
        </p:nvSpPr>
        <p:spPr>
          <a:xfrm>
            <a:off x="346005" y="2599136"/>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9" name="Arrow: Curved Right 18">
            <a:extLst>
              <a:ext uri="{FF2B5EF4-FFF2-40B4-BE49-F238E27FC236}">
                <a16:creationId xmlns:a16="http://schemas.microsoft.com/office/drawing/2014/main" id="{015446C4-6020-4FF2-B118-7915E6C3AD2C}"/>
              </a:ext>
            </a:extLst>
          </p:cNvPr>
          <p:cNvSpPr/>
          <p:nvPr/>
        </p:nvSpPr>
        <p:spPr>
          <a:xfrm>
            <a:off x="270042" y="1685903"/>
            <a:ext cx="501720" cy="84728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0" name="Arrow: Curved Right 19">
            <a:extLst>
              <a:ext uri="{FF2B5EF4-FFF2-40B4-BE49-F238E27FC236}">
                <a16:creationId xmlns:a16="http://schemas.microsoft.com/office/drawing/2014/main" id="{6DAD602D-A2B0-48B9-A097-95CDEAB036A1}"/>
              </a:ext>
            </a:extLst>
          </p:cNvPr>
          <p:cNvSpPr/>
          <p:nvPr/>
        </p:nvSpPr>
        <p:spPr>
          <a:xfrm>
            <a:off x="281290" y="3446416"/>
            <a:ext cx="479223" cy="945971"/>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1" name="TextBox 20">
            <a:extLst>
              <a:ext uri="{FF2B5EF4-FFF2-40B4-BE49-F238E27FC236}">
                <a16:creationId xmlns:a16="http://schemas.microsoft.com/office/drawing/2014/main" id="{CFF43962-5805-43AD-BAD0-0E495AED8CC3}"/>
              </a:ext>
            </a:extLst>
          </p:cNvPr>
          <p:cNvSpPr txBox="1"/>
          <p:nvPr/>
        </p:nvSpPr>
        <p:spPr>
          <a:xfrm>
            <a:off x="334755" y="2821502"/>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WHY?</a:t>
            </a:r>
          </a:p>
        </p:txBody>
      </p:sp>
      <p:sp>
        <p:nvSpPr>
          <p:cNvPr id="22" name="Arrow: Curved Right 21">
            <a:extLst>
              <a:ext uri="{FF2B5EF4-FFF2-40B4-BE49-F238E27FC236}">
                <a16:creationId xmlns:a16="http://schemas.microsoft.com/office/drawing/2014/main" id="{DAD4B5FB-0531-4D85-B32A-E61247261291}"/>
              </a:ext>
            </a:extLst>
          </p:cNvPr>
          <p:cNvSpPr/>
          <p:nvPr/>
        </p:nvSpPr>
        <p:spPr>
          <a:xfrm>
            <a:off x="216576" y="4414279"/>
            <a:ext cx="479223" cy="945971"/>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3" name="TextBox 22">
            <a:extLst>
              <a:ext uri="{FF2B5EF4-FFF2-40B4-BE49-F238E27FC236}">
                <a16:creationId xmlns:a16="http://schemas.microsoft.com/office/drawing/2014/main" id="{20F24872-DB19-48C2-9D6D-F71566B45885}"/>
              </a:ext>
            </a:extLst>
          </p:cNvPr>
          <p:cNvSpPr txBox="1"/>
          <p:nvPr/>
        </p:nvSpPr>
        <p:spPr>
          <a:xfrm>
            <a:off x="1077524" y="4887264"/>
            <a:ext cx="10277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No apparent reason- but can be fixed if managers can accommodate this on their weekly schedules</a:t>
            </a:r>
          </a:p>
        </p:txBody>
      </p:sp>
      <p:cxnSp>
        <p:nvCxnSpPr>
          <p:cNvPr id="3" name="Straight Arrow Connector 2">
            <a:hlinkClick r:id="" action="ppaction://noaction"/>
            <a:extLst>
              <a:ext uri="{FF2B5EF4-FFF2-40B4-BE49-F238E27FC236}">
                <a16:creationId xmlns:a16="http://schemas.microsoft.com/office/drawing/2014/main" id="{49DA318A-9957-4140-BB2B-439BE19D9038}"/>
              </a:ext>
            </a:extLst>
          </p:cNvPr>
          <p:cNvCxnSpPr>
            <a:cxnSpLocks/>
          </p:cNvCxnSpPr>
          <p:nvPr/>
        </p:nvCxnSpPr>
        <p:spPr>
          <a:xfrm>
            <a:off x="9247424" y="6578601"/>
            <a:ext cx="845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2BF44FF-30CD-4286-96BF-20CC770D96EC}"/>
              </a:ext>
            </a:extLst>
          </p:cNvPr>
          <p:cNvPicPr>
            <a:picLocks noChangeAspect="1"/>
          </p:cNvPicPr>
          <p:nvPr/>
        </p:nvPicPr>
        <p:blipFill>
          <a:blip r:embed="rId2"/>
          <a:stretch>
            <a:fillRect/>
          </a:stretch>
        </p:blipFill>
        <p:spPr>
          <a:xfrm>
            <a:off x="10715625" y="6513376"/>
            <a:ext cx="1276350" cy="264782"/>
          </a:xfrm>
          <a:prstGeom prst="rect">
            <a:avLst/>
          </a:prstGeom>
        </p:spPr>
      </p:pic>
    </p:spTree>
    <p:extLst>
      <p:ext uri="{BB962C8B-B14F-4D97-AF65-F5344CB8AC3E}">
        <p14:creationId xmlns:p14="http://schemas.microsoft.com/office/powerpoint/2010/main" val="812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P spid="15" grpId="0"/>
      <p:bldP spid="16" grpId="0"/>
      <p:bldP spid="17" grpId="0" animBg="1"/>
      <p:bldP spid="18" grpId="0" animBg="1"/>
      <p:bldP spid="19" grpId="0" animBg="1"/>
      <p:bldP spid="20" grpId="0" animBg="1"/>
      <p:bldP spid="21" grpId="0"/>
      <p:bldP spid="22" grpId="0" animBg="1"/>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QPnSX.3Ri.L4k1kvJDl2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
</p:tagLst>
</file>

<file path=ppt/tags/tag49.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
</p:tagLst>
</file>

<file path=ppt/tags/tag51.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5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3.xml><?xml version="1.0" encoding="utf-8"?>
<a:theme xmlns:a="http://schemas.openxmlformats.org/drawingml/2006/main" name="73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4.xml><?xml version="1.0" encoding="utf-8"?>
<a:theme xmlns:a="http://schemas.openxmlformats.org/drawingml/2006/main" name="3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AE390A88-97CA-41E9-824B-643367F317B4}" vid="{FC435FCC-79BF-4757-8FA3-D717BB23D6FE}"/>
    </a:ext>
  </a:extLst>
</a:theme>
</file>

<file path=ppt/theme/theme5.xml><?xml version="1.0" encoding="utf-8"?>
<a:theme xmlns:a="http://schemas.openxmlformats.org/drawingml/2006/main" name="1_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620</Words>
  <Application>Microsoft Office PowerPoint</Application>
  <PresentationFormat>Widescreen</PresentationFormat>
  <Paragraphs>72</Paragraphs>
  <Slides>5</Slides>
  <Notes>0</Notes>
  <HiddenSlides>0</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5</vt:i4>
      </vt:variant>
    </vt:vector>
  </HeadingPairs>
  <TitlesOfParts>
    <vt:vector size="17" baseType="lpstr">
      <vt:lpstr>Arial</vt:lpstr>
      <vt:lpstr>Calibri</vt:lpstr>
      <vt:lpstr>Lato Extended</vt:lpstr>
      <vt:lpstr>Open Sans</vt:lpstr>
      <vt:lpstr>ProximaNova-n4</vt:lpstr>
      <vt:lpstr>Contents Slide Master</vt:lpstr>
      <vt:lpstr>75_Al Futtaim_CF_DE1410</vt:lpstr>
      <vt:lpstr>73_Al Futtaim_CF_DE1410</vt:lpstr>
      <vt:lpstr>3_Al Futtaim_CF_DE1410</vt:lpstr>
      <vt:lpstr>1_Contents Slide Master</vt:lpstr>
      <vt:lpstr>2_Contents Slide Master</vt:lpstr>
      <vt:lpstr>think-cell Slide</vt:lpstr>
      <vt:lpstr>EMPATHY MAPPING</vt:lpstr>
      <vt:lpstr>PowerPoint Presentation</vt:lpstr>
      <vt:lpstr>5 WHY’s</vt:lpstr>
      <vt:lpstr>  5 WHYS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Khan</dc:creator>
  <cp:lastModifiedBy>Fatma Alsagaf</cp:lastModifiedBy>
  <cp:revision>10</cp:revision>
  <dcterms:created xsi:type="dcterms:W3CDTF">2023-02-06T05:46:47Z</dcterms:created>
  <dcterms:modified xsi:type="dcterms:W3CDTF">2023-02-23T06:33:06Z</dcterms:modified>
</cp:coreProperties>
</file>